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8" r:id="rId3"/>
    <p:sldId id="257" r:id="rId4"/>
    <p:sldId id="259" r:id="rId5"/>
    <p:sldId id="279" r:id="rId6"/>
    <p:sldId id="280" r:id="rId7"/>
    <p:sldId id="258" r:id="rId8"/>
    <p:sldId id="281" r:id="rId9"/>
    <p:sldId id="282" r:id="rId10"/>
    <p:sldId id="303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94" r:id="rId22"/>
    <p:sldId id="295" r:id="rId23"/>
    <p:sldId id="296" r:id="rId24"/>
    <p:sldId id="297" r:id="rId25"/>
    <p:sldId id="302" r:id="rId26"/>
    <p:sldId id="299" r:id="rId27"/>
    <p:sldId id="301" r:id="rId28"/>
    <p:sldId id="276" r:id="rId29"/>
    <p:sldId id="274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ppe Brischetto" initials="PB" lastIdx="1" clrIdx="0">
    <p:extLst>
      <p:ext uri="{19B8F6BF-5375-455C-9EA6-DF929625EA0E}">
        <p15:presenceInfo xmlns:p15="http://schemas.microsoft.com/office/powerpoint/2012/main" userId="10fc1ec9922ef7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5"/>
  </p:normalViewPr>
  <p:slideViewPr>
    <p:cSldViewPr snapToGrid="0" snapToObjects="1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AA01-D6BE-FE43-ADE8-35D2F231B87C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C3BFB-2E46-2B46-BDC2-D26306CC33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808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837D6-78F3-6E4B-AC3F-586EC821D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CABD16C-096F-1945-869E-7318AABA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043E5C-D473-1644-A9B7-F0009A86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53F57-0481-E54E-AC6F-6B27D9A5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54CDEB-3898-C143-AF5B-D99FB42E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55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5FF42-C968-8040-812B-8A75C28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10795C2-7756-D944-B223-2C6A5ED0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5DA30B-F45A-8243-975A-3A08308E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C177C2-AB34-0042-838F-6CDCF23B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43C453-6542-8F4F-9E7F-755D43E3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093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EE6D1ED-EAD2-A64F-8D6D-A6B52057A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C19C16-7CDD-6C40-AEAF-4921FADB8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1F4614-FDA6-5745-B1E9-2A6ED069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DE6D62-650D-7947-B073-772A6B0F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77B4F2-90E2-A94E-85F4-696295DA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36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7BC9F-675E-DE4D-9E0B-3D753C74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D0B4C9-21BD-8640-B0AE-6A0775119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69BA6A-6DD4-4C46-9D25-F0E59D5E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AA8EC2-7578-EB4C-BD3B-23103E81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209C2B-293E-1F4A-94DA-862AF747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35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CF293F-2A5B-344F-AF7B-4C20F342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F99B75-7017-BE4B-B1B7-9FA90D86C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A72417-6C0E-2543-9431-8A811C55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AD4635-D9D8-1E47-9001-C55DD51E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27054A-CE9B-AA48-8A8D-E2F44503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91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E3FE7-2CDD-2A48-BF6A-0DAE32F1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4AD046-E781-F74A-9112-E202AE263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5ECA04-0305-8E46-BD9C-5D5B92614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EB2438-977D-C648-A13E-48FA6D97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D36C4C-D6B2-E24E-A573-7DE5EDDE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22205-A4C4-3747-A2C6-FD382C77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03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8DC10-0347-414D-A27A-A81128C3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7F91ED-E92D-2D49-B3A5-F321B608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1006BC-86EA-8F4C-AE31-8940BCEF2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7A97F9-40D8-5E46-80F6-EDAE74D88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DBE2FD-D252-B348-9018-9B3EA60BD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1E60F40-E5B9-4442-B955-F8E3E228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E9407C-C7EB-6E43-864E-833DC47D6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F58C9C6-B98B-2A4D-932D-73FF2E96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00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C1D3C-9609-1643-B9B8-1D5E6E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FB57AA-0DE2-EC44-B213-84827C6C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13FE6D-4EAD-674D-A874-AC7C4DD2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91735E-6377-6846-BA8B-68111C74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340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6EDDE5E-F41A-F242-88EE-A3EA68D7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B04CFED-1FB8-5948-B253-7156F765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DA9342-C43B-EB4C-93A7-ABAA272C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34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A0325-E3DE-764D-A9DA-03445E41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5D113C-524F-104B-AB0F-3B3B5C69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1D5934-7A06-CE45-8FB9-7F744D3D9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243E4C-40BA-C348-9BA6-50A6521C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4D2336-3226-D54B-AC23-E39E582A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5DF559-3D29-0548-9F2B-6C79C745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94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AFED5A-D356-184E-9234-AB1C51FA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B3FB63D-A495-5848-8DA5-D2C1B6C0F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95AE10-4A41-8D4D-B86C-5B9319EB8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C14D237-0148-AB4D-92DD-422ADCDE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3C57C9-CDEE-4F4F-8062-89F87C4E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13A14F-D22C-FD43-9A96-6F0045F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72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05DB28-205C-6E40-8064-30AF0D28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D5047F-556F-4B4E-9E65-478772F93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F2BA3E-DE16-4B43-ABBC-A47FC25C9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4012-9080-EC49-B298-B6F78A5E00DF}" type="datetimeFigureOut">
              <a:rPr lang="it-IT" smtClean="0"/>
              <a:t>19/10/2019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66FFBF-642D-D141-84BB-C31EF33BF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453C54-67D5-F44A-B516-C7C0D33A1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3A3F1-3C8C-F04C-B25C-75C7C83076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84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9629B84E-E430-8A41-8B03-4AD642FC6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5104" y="1541743"/>
            <a:ext cx="9144000" cy="2891359"/>
          </a:xfrm>
        </p:spPr>
        <p:txBody>
          <a:bodyPr>
            <a:normAutofit/>
          </a:bodyPr>
          <a:lstStyle/>
          <a:p>
            <a:r>
              <a:rPr lang="it-IT" sz="1600" dirty="0"/>
              <a:t>CORSO DI LAUREA MAGISTRALE IN FISICA</a:t>
            </a:r>
          </a:p>
          <a:p>
            <a:endParaRPr lang="it-IT" sz="1600" b="1" dirty="0"/>
          </a:p>
          <a:p>
            <a:endParaRPr lang="it-IT" b="1" dirty="0"/>
          </a:p>
          <a:p>
            <a:r>
              <a:rPr lang="it-IT" sz="2800" b="1" dirty="0"/>
              <a:t>Giuseppe Antonio Brischetto</a:t>
            </a:r>
            <a:endParaRPr lang="it-IT" sz="2800" dirty="0"/>
          </a:p>
          <a:p>
            <a:r>
              <a:rPr lang="it-IT" b="1" dirty="0"/>
              <a:t> </a:t>
            </a:r>
            <a:endParaRPr lang="it-IT" dirty="0"/>
          </a:p>
          <a:p>
            <a:r>
              <a:rPr lang="it-IT" b="1" dirty="0"/>
              <a:t>Simulazioni Monte Carlo di un sistema di rivelazione per ioni pesanti basato sulla tecnologia </a:t>
            </a:r>
            <a:r>
              <a:rPr lang="it-IT" b="1" dirty="0" err="1"/>
              <a:t>SiC-CsI</a:t>
            </a:r>
            <a:r>
              <a:rPr lang="it-IT" b="1" dirty="0"/>
              <a:t> per il progetto NUMEN</a:t>
            </a:r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0A3B28-7167-4E44-A95C-30875591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301" y="323412"/>
            <a:ext cx="4014788" cy="10543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EA573B-5356-E244-B1B7-111B57EAF4F4}"/>
              </a:ext>
            </a:extLst>
          </p:cNvPr>
          <p:cNvSpPr txBox="1"/>
          <p:nvPr/>
        </p:nvSpPr>
        <p:spPr>
          <a:xfrm>
            <a:off x="580862" y="4993091"/>
            <a:ext cx="420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RELATORE:</a:t>
            </a:r>
            <a:endParaRPr lang="it-IT" dirty="0"/>
          </a:p>
          <a:p>
            <a:r>
              <a:rPr lang="it-IT" b="1" dirty="0"/>
              <a:t>Chiar.mo Prof. Francesco </a:t>
            </a:r>
            <a:r>
              <a:rPr lang="it-IT" b="1" dirty="0" err="1"/>
              <a:t>Cappuzzello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945E8D-AAA0-7C48-BD01-ED22C99AFC2D}"/>
              </a:ext>
            </a:extLst>
          </p:cNvPr>
          <p:cNvSpPr txBox="1"/>
          <p:nvPr/>
        </p:nvSpPr>
        <p:spPr>
          <a:xfrm>
            <a:off x="8323673" y="4993091"/>
            <a:ext cx="358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CORRELATORE:</a:t>
            </a:r>
            <a:endParaRPr lang="it-IT" dirty="0"/>
          </a:p>
          <a:p>
            <a:r>
              <a:rPr lang="it-IT" b="1" dirty="0"/>
              <a:t>Dott. L. Pandola</a:t>
            </a:r>
            <a:endParaRPr lang="it-IT" dirty="0"/>
          </a:p>
        </p:txBody>
      </p:sp>
      <p:pic>
        <p:nvPicPr>
          <p:cNvPr id="4" name="Immagine 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7321565-44EE-4162-B769-405280DC7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/>
          <a:stretch/>
        </p:blipFill>
        <p:spPr>
          <a:xfrm>
            <a:off x="7626089" y="316342"/>
            <a:ext cx="1395168" cy="106846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8AD084D-2798-495C-8BCB-64D7CE3792A8}"/>
              </a:ext>
            </a:extLst>
          </p:cNvPr>
          <p:cNvSpPr txBox="1"/>
          <p:nvPr/>
        </p:nvSpPr>
        <p:spPr>
          <a:xfrm>
            <a:off x="4751049" y="6001941"/>
            <a:ext cx="263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22 Ottobre 2019</a:t>
            </a:r>
          </a:p>
        </p:txBody>
      </p:sp>
    </p:spTree>
    <p:extLst>
      <p:ext uri="{BB962C8B-B14F-4D97-AF65-F5344CB8AC3E}">
        <p14:creationId xmlns:p14="http://schemas.microsoft.com/office/powerpoint/2010/main" val="383742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IDENTIFICAZIONE DEGLI EIETTILI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CEE1612-5BD3-4BDB-84AD-3A116151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3" y="1055803"/>
            <a:ext cx="5499806" cy="47131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8B8ADAF-4049-4F5E-80C3-15AC8633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3932"/>
            <a:ext cx="6096000" cy="4672583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AE995E-6870-4D13-8F0F-36D1CE44D406}"/>
              </a:ext>
            </a:extLst>
          </p:cNvPr>
          <p:cNvCxnSpPr/>
          <p:nvPr/>
        </p:nvCxnSpPr>
        <p:spPr>
          <a:xfrm>
            <a:off x="6004874" y="923827"/>
            <a:ext cx="0" cy="54864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5CF5296-D9EC-40DB-AB7D-7F627CB216A8}"/>
                  </a:ext>
                </a:extLst>
              </p:cNvPr>
              <p:cNvSpPr txBox="1"/>
              <p:nvPr/>
            </p:nvSpPr>
            <p:spPr>
              <a:xfrm>
                <a:off x="1829991" y="5866280"/>
                <a:ext cx="1514774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5CF5296-D9EC-40DB-AB7D-7F627CB21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91" y="5866280"/>
                <a:ext cx="1514774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4B00CC4-9138-4148-B958-290442F9ACDA}"/>
                  </a:ext>
                </a:extLst>
              </p:cNvPr>
              <p:cNvSpPr txBox="1"/>
              <p:nvPr/>
            </p:nvSpPr>
            <p:spPr>
              <a:xfrm>
                <a:off x="6773391" y="5889846"/>
                <a:ext cx="108555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4B00CC4-9138-4148-B958-290442F9A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91" y="5889846"/>
                <a:ext cx="1085554" cy="6947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F5086FC-8531-49ED-96BB-53C3EA9881B8}"/>
              </a:ext>
            </a:extLst>
          </p:cNvPr>
          <p:cNvCxnSpPr/>
          <p:nvPr/>
        </p:nvCxnSpPr>
        <p:spPr>
          <a:xfrm>
            <a:off x="8116478" y="6235644"/>
            <a:ext cx="8107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46DBE7C0-37EF-44DD-AABA-E5D9B40828ED}"/>
                  </a:ext>
                </a:extLst>
              </p:cNvPr>
              <p:cNvSpPr txBox="1"/>
              <p:nvPr/>
            </p:nvSpPr>
            <p:spPr>
              <a:xfrm>
                <a:off x="9124007" y="5756517"/>
                <a:ext cx="2512804" cy="808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𝑓𝑜𝑐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𝑟𝑒𝑠𝑖𝑑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46DBE7C0-37EF-44DD-AABA-E5D9B4082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007" y="5756517"/>
                <a:ext cx="2512804" cy="8085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40BBD068-805A-49E7-B086-8282975DCE44}"/>
                  </a:ext>
                </a:extLst>
              </p:cNvPr>
              <p:cNvSpPr txBox="1"/>
              <p:nvPr/>
            </p:nvSpPr>
            <p:spPr>
              <a:xfrm>
                <a:off x="1434013" y="853099"/>
                <a:ext cx="3229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/>
                  <a:t>Identificazione in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it-IT" sz="2400" b="1" i="1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40BBD068-805A-49E7-B086-8282975DC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013" y="853099"/>
                <a:ext cx="3229409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A161C60-E173-4B8B-98F3-28711E52E61D}"/>
                  </a:ext>
                </a:extLst>
              </p:cNvPr>
              <p:cNvSpPr txBox="1"/>
              <p:nvPr/>
            </p:nvSpPr>
            <p:spPr>
              <a:xfrm>
                <a:off x="7622794" y="728194"/>
                <a:ext cx="3229409" cy="711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/>
                  <a:t>Identificazione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it-IT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rad>
                      </m:num>
                      <m:den>
                        <m:r>
                          <a:rPr lang="it-IT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den>
                    </m:f>
                  </m:oMath>
                </a14:m>
                <a:endParaRPr lang="it-IT" sz="2400" b="1" i="1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A161C60-E173-4B8B-98F3-28711E52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794" y="728194"/>
                <a:ext cx="3229409" cy="711477"/>
              </a:xfrm>
              <a:prstGeom prst="rect">
                <a:avLst/>
              </a:prstGeom>
              <a:blipFill>
                <a:blip r:embed="rId8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06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IL TOOL DI SIMULAZIONI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B109FF-D877-4D79-A399-7B12F92B7506}"/>
              </a:ext>
            </a:extLst>
          </p:cNvPr>
          <p:cNvSpPr txBox="1"/>
          <p:nvPr/>
        </p:nvSpPr>
        <p:spPr>
          <a:xfrm>
            <a:off x="1866507" y="905713"/>
            <a:ext cx="87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Sviluppo e implementazione di un </a:t>
            </a:r>
            <a:r>
              <a:rPr lang="it-IT" sz="2400" b="1" dirty="0">
                <a:solidFill>
                  <a:srgbClr val="FF0000"/>
                </a:solidFill>
              </a:rPr>
              <a:t>tool</a:t>
            </a:r>
            <a:r>
              <a:rPr lang="it-IT" sz="2400" dirty="0"/>
              <a:t> di simulazioni che descriva: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Cinematica di reazione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Moto degli </a:t>
            </a:r>
            <a:r>
              <a:rPr lang="it-IT" sz="2400" dirty="0" err="1"/>
              <a:t>eiettili</a:t>
            </a:r>
            <a:r>
              <a:rPr lang="it-IT" sz="2400" dirty="0"/>
              <a:t> attraverso MAGNEX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Interazione con il muro di telescopi </a:t>
            </a:r>
            <a:r>
              <a:rPr lang="it-IT" sz="2400" dirty="0" err="1"/>
              <a:t>SiC-CsI</a:t>
            </a: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63623F-034D-4215-9193-5C3094A8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" y="2568234"/>
            <a:ext cx="5008112" cy="384103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56F1547-5DD5-43B8-9C6A-A36C34D33E80}"/>
              </a:ext>
            </a:extLst>
          </p:cNvPr>
          <p:cNvSpPr txBox="1"/>
          <p:nvPr/>
        </p:nvSpPr>
        <p:spPr>
          <a:xfrm>
            <a:off x="6675747" y="2824703"/>
            <a:ext cx="4610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Integrazione fra i software (</a:t>
            </a:r>
            <a:r>
              <a:rPr lang="it-IT" sz="2400" dirty="0">
                <a:solidFill>
                  <a:srgbClr val="FF0000"/>
                </a:solidFill>
              </a:rPr>
              <a:t>COSY INFINITY</a:t>
            </a:r>
            <a:r>
              <a:rPr lang="it-IT" sz="2400" dirty="0"/>
              <a:t>) dedicati al trasporto ottico degli </a:t>
            </a:r>
            <a:r>
              <a:rPr lang="it-IT" sz="2400" dirty="0" err="1"/>
              <a:t>eiettili</a:t>
            </a:r>
            <a:r>
              <a:rPr lang="it-IT" sz="2400" dirty="0"/>
              <a:t> e una specifica applicazione </a:t>
            </a:r>
            <a:r>
              <a:rPr lang="it-IT" sz="2400" dirty="0">
                <a:solidFill>
                  <a:srgbClr val="FF0000"/>
                </a:solidFill>
              </a:rPr>
              <a:t>Geant4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CA19C1-ED9C-4C4F-812F-2C95FC151028}"/>
              </a:ext>
            </a:extLst>
          </p:cNvPr>
          <p:cNvSpPr txBox="1"/>
          <p:nvPr/>
        </p:nvSpPr>
        <p:spPr>
          <a:xfrm>
            <a:off x="6675748" y="4864231"/>
            <a:ext cx="4410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Obiettivo di questo lavoro: valutazione delle capacità di </a:t>
            </a:r>
            <a:r>
              <a:rPr lang="it-IT" sz="2400" b="1" dirty="0">
                <a:solidFill>
                  <a:srgbClr val="FF0000"/>
                </a:solidFill>
              </a:rPr>
              <a:t>PID</a:t>
            </a:r>
            <a:r>
              <a:rPr lang="it-IT" sz="2400" dirty="0"/>
              <a:t> e ottimizzazione della </a:t>
            </a:r>
            <a:r>
              <a:rPr lang="it-IT" sz="2400" b="1" dirty="0">
                <a:solidFill>
                  <a:srgbClr val="FF0000"/>
                </a:solidFill>
              </a:rPr>
              <a:t>granularità</a:t>
            </a:r>
            <a:r>
              <a:rPr lang="it-IT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420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ASPETTI PRINCIPALI DELLA SIMULAZIONE (I)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F89CFD-533F-4990-BD02-D72EF0E3DD45}"/>
              </a:ext>
            </a:extLst>
          </p:cNvPr>
          <p:cNvSpPr txBox="1"/>
          <p:nvPr/>
        </p:nvSpPr>
        <p:spPr>
          <a:xfrm>
            <a:off x="1689755" y="857830"/>
            <a:ext cx="881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Software per la cinematica e il trasporto ottico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BD0E578-18A5-433A-9B92-E23F9D2928E1}"/>
              </a:ext>
            </a:extLst>
          </p:cNvPr>
          <p:cNvSpPr txBox="1"/>
          <p:nvPr/>
        </p:nvSpPr>
        <p:spPr>
          <a:xfrm>
            <a:off x="757286" y="1554095"/>
            <a:ext cx="105265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Input: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Proiettile, bersaglio, </a:t>
            </a:r>
            <a:r>
              <a:rPr lang="it-IT" sz="2800" dirty="0" err="1"/>
              <a:t>eiettile</a:t>
            </a:r>
            <a:r>
              <a:rPr lang="it-IT" sz="2800" dirty="0"/>
              <a:t>, nucleo residuo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Energia del fascio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Rigidità magnetica di riferimento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Angolo dell’asse ottico di MAGNEX nel sistema di riferimento del laboratorio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Energia di eccitazione del sistema </a:t>
            </a:r>
            <a:r>
              <a:rPr lang="it-IT" sz="2800" dirty="0" err="1"/>
              <a:t>eiettile+nucleo</a:t>
            </a:r>
            <a:r>
              <a:rPr lang="it-IT" sz="2800" dirty="0"/>
              <a:t> residuo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940A5D-6A1D-4E92-AC64-F5243DD2A29C}"/>
              </a:ext>
            </a:extLst>
          </p:cNvPr>
          <p:cNvSpPr txBox="1"/>
          <p:nvPr/>
        </p:nvSpPr>
        <p:spPr>
          <a:xfrm>
            <a:off x="757286" y="4774128"/>
            <a:ext cx="10799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Output: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File con i valori delle osservabili rilevanti all’ingresso del FPD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82B9EF7-E48B-4C66-94A3-FACCC452F21E}"/>
                  </a:ext>
                </a:extLst>
              </p:cNvPr>
              <p:cNvSpPr txBox="1"/>
              <p:nvPr/>
            </p:nvSpPr>
            <p:spPr>
              <a:xfrm>
                <a:off x="0" y="5953035"/>
                <a:ext cx="12192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800" b="1" dirty="0">
                    <a:solidFill>
                      <a:srgbClr val="FF0000"/>
                    </a:solidFill>
                  </a:rPr>
                  <a:t>In questo lavoro simulata la reazione  </a:t>
                </a:r>
                <a14:m>
                  <m:oMath xmlns:m="http://schemas.openxmlformats.org/officeDocument/2006/math">
                    <m:r>
                      <a:rPr lang="it-IT" sz="2800" b="1" i="1" baseline="30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it-IT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𝑵𝒆</m:t>
                    </m:r>
                    <m:r>
                      <a:rPr lang="it-IT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800" b="1" i="1" baseline="30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𝟕𝟔</m:t>
                    </m:r>
                    <m:r>
                      <a:rPr lang="it-IT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𝑮𝒆</m:t>
                    </m:r>
                    <m:r>
                      <a:rPr lang="it-IT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2800" b="1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it-IT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it-IT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800" b="1" i="1" baseline="30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𝟕𝟔</m:t>
                    </m:r>
                    <m:r>
                      <a:rPr lang="it-IT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it-IT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it-IT" sz="2800" b="1" dirty="0">
                    <a:solidFill>
                      <a:srgbClr val="FF0000"/>
                    </a:solidFill>
                  </a:rPr>
                  <a:t>   a 700 </a:t>
                </a:r>
                <a:r>
                  <a:rPr lang="it-IT" sz="2800" b="1" dirty="0" err="1">
                    <a:solidFill>
                      <a:srgbClr val="FF0000"/>
                    </a:solidFill>
                  </a:rPr>
                  <a:t>MeV</a:t>
                </a:r>
                <a:endParaRPr lang="it-IT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82B9EF7-E48B-4C66-94A3-FACCC452F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53035"/>
                <a:ext cx="12192000" cy="523220"/>
              </a:xfrm>
              <a:prstGeom prst="rect">
                <a:avLst/>
              </a:prstGeom>
              <a:blipFill>
                <a:blip r:embed="rId2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08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ASPETTI PRINCIPALI DELLA SIMULAZIONE (II)</a:t>
            </a:r>
          </a:p>
        </p:txBody>
      </p:sp>
      <p:pic>
        <p:nvPicPr>
          <p:cNvPr id="4" name="Immagine 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988DF1B-A278-469F-8704-4507709C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961" y="1450271"/>
            <a:ext cx="2927641" cy="2433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1F89CFD-533F-4990-BD02-D72EF0E3DD45}"/>
                  </a:ext>
                </a:extLst>
              </p:cNvPr>
              <p:cNvSpPr txBox="1"/>
              <p:nvPr/>
            </p:nvSpPr>
            <p:spPr>
              <a:xfrm>
                <a:off x="480765" y="1951350"/>
                <a:ext cx="6268824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Geometria e materiali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800" dirty="0"/>
                  <a:t>Ciascun telescopio è formato da tre parti: </a:t>
                </a:r>
                <a:r>
                  <a:rPr lang="it-IT" sz="2800" dirty="0">
                    <a:solidFill>
                      <a:srgbClr val="FF0000"/>
                    </a:solidFill>
                  </a:rPr>
                  <a:t>volume attivo del </a:t>
                </a:r>
                <a:r>
                  <a:rPr lang="it-IT" sz="2800" dirty="0" err="1">
                    <a:solidFill>
                      <a:srgbClr val="FF0000"/>
                    </a:solidFill>
                  </a:rPr>
                  <a:t>SiC</a:t>
                </a:r>
                <a:r>
                  <a:rPr lang="it-IT" sz="2800" dirty="0"/>
                  <a:t>, </a:t>
                </a:r>
                <a:r>
                  <a:rPr lang="it-IT" sz="2800" dirty="0">
                    <a:solidFill>
                      <a:srgbClr val="00FF00"/>
                    </a:solidFill>
                  </a:rPr>
                  <a:t>volume passivato del </a:t>
                </a:r>
                <a:r>
                  <a:rPr lang="it-IT" sz="2800" dirty="0" err="1">
                    <a:solidFill>
                      <a:srgbClr val="00FF00"/>
                    </a:solidFill>
                  </a:rPr>
                  <a:t>SiC</a:t>
                </a:r>
                <a:r>
                  <a:rPr lang="it-IT" sz="2800" dirty="0"/>
                  <a:t>, </a:t>
                </a:r>
                <a:r>
                  <a:rPr lang="it-IT" sz="2800" dirty="0">
                    <a:solidFill>
                      <a:srgbClr val="0432FF"/>
                    </a:solidFill>
                  </a:rPr>
                  <a:t>cristallo di </a:t>
                </a:r>
                <a:r>
                  <a:rPr lang="it-IT" sz="2800" dirty="0" err="1">
                    <a:solidFill>
                      <a:srgbClr val="0432FF"/>
                    </a:solidFill>
                  </a:rPr>
                  <a:t>CsI</a:t>
                </a:r>
                <a:endParaRPr lang="it-IT" sz="2800" dirty="0">
                  <a:solidFill>
                    <a:srgbClr val="0432FF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800" dirty="0"/>
                  <a:t>Analizzate tre condizioni di granularità: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it-IT" sz="2800" dirty="0"/>
                  <a:t>, </a:t>
                </a:r>
                <a14:m>
                  <m:oMath xmlns:m="http://schemas.openxmlformats.org/officeDocument/2006/math">
                    <m:r>
                      <a:rPr lang="it-IT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it-IT" sz="2800" dirty="0"/>
                  <a:t> e </a:t>
                </a:r>
                <a14:m>
                  <m:oMath xmlns:m="http://schemas.openxmlformats.org/officeDocument/2006/math">
                    <m:r>
                      <a:rPr lang="it-IT" sz="2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800" dirty="0"/>
                  <a:t>Spessori: </a:t>
                </a:r>
                <a:r>
                  <a:rPr lang="it-IT" sz="2800" dirty="0" err="1">
                    <a:solidFill>
                      <a:srgbClr val="FF0000"/>
                    </a:solidFill>
                  </a:rPr>
                  <a:t>SiC</a:t>
                </a:r>
                <a:r>
                  <a:rPr lang="it-IT" sz="2800" dirty="0">
                    <a:solidFill>
                      <a:srgbClr val="FF0000"/>
                    </a:solidFill>
                  </a:rPr>
                  <a:t> VA 100 µm</a:t>
                </a:r>
                <a:r>
                  <a:rPr lang="it-IT" sz="2800" dirty="0"/>
                  <a:t>, </a:t>
                </a:r>
                <a:r>
                  <a:rPr lang="it-IT" sz="2800" dirty="0" err="1">
                    <a:solidFill>
                      <a:srgbClr val="00FF00"/>
                    </a:solidFill>
                  </a:rPr>
                  <a:t>SiC</a:t>
                </a:r>
                <a:r>
                  <a:rPr lang="it-IT" sz="2800" dirty="0">
                    <a:solidFill>
                      <a:srgbClr val="00FF00"/>
                    </a:solidFill>
                  </a:rPr>
                  <a:t> VP 350 µm</a:t>
                </a:r>
                <a:r>
                  <a:rPr lang="it-IT" sz="2800" dirty="0"/>
                  <a:t>, </a:t>
                </a:r>
                <a:r>
                  <a:rPr lang="it-IT" sz="2800" dirty="0" err="1">
                    <a:solidFill>
                      <a:srgbClr val="0432FF"/>
                    </a:solidFill>
                  </a:rPr>
                  <a:t>CsI</a:t>
                </a:r>
                <a:r>
                  <a:rPr lang="it-IT" sz="2800" dirty="0">
                    <a:solidFill>
                      <a:srgbClr val="0432FF"/>
                    </a:solidFill>
                  </a:rPr>
                  <a:t> 1 cm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1F89CFD-533F-4990-BD02-D72EF0E3D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5" y="1951350"/>
                <a:ext cx="6268824" cy="3600986"/>
              </a:xfrm>
              <a:prstGeom prst="rect">
                <a:avLst/>
              </a:prstGeom>
              <a:blipFill>
                <a:blip r:embed="rId3"/>
                <a:stretch>
                  <a:fillRect l="-2529" t="-2200" r="-2724" b="-3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52FA3B-BEE6-4030-9542-079531D6E451}"/>
              </a:ext>
            </a:extLst>
          </p:cNvPr>
          <p:cNvSpPr txBox="1"/>
          <p:nvPr/>
        </p:nvSpPr>
        <p:spPr>
          <a:xfrm>
            <a:off x="4225565" y="782414"/>
            <a:ext cx="3740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Applicazione Geant4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F544584-4453-4EE3-A447-57154B306981}"/>
              </a:ext>
            </a:extLst>
          </p:cNvPr>
          <p:cNvSpPr/>
          <p:nvPr/>
        </p:nvSpPr>
        <p:spPr>
          <a:xfrm>
            <a:off x="7966435" y="4619130"/>
            <a:ext cx="360000" cy="18005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EFAB30A-10D0-4332-A2A8-778D948B8D98}"/>
              </a:ext>
            </a:extLst>
          </p:cNvPr>
          <p:cNvSpPr/>
          <p:nvPr/>
        </p:nvSpPr>
        <p:spPr>
          <a:xfrm>
            <a:off x="8326435" y="4619129"/>
            <a:ext cx="1080000" cy="1800519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CD4248-DAA1-4958-8379-8D361C254CDA}"/>
              </a:ext>
            </a:extLst>
          </p:cNvPr>
          <p:cNvSpPr/>
          <p:nvPr/>
        </p:nvSpPr>
        <p:spPr>
          <a:xfrm>
            <a:off x="9416496" y="4614469"/>
            <a:ext cx="2160000" cy="1800519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484237-E357-4331-BD3A-198386EE6046}"/>
              </a:ext>
            </a:extLst>
          </p:cNvPr>
          <p:cNvSpPr txBox="1"/>
          <p:nvPr/>
        </p:nvSpPr>
        <p:spPr>
          <a:xfrm>
            <a:off x="7239486" y="4100782"/>
            <a:ext cx="12311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b="1" dirty="0" err="1">
                <a:solidFill>
                  <a:srgbClr val="FF0000"/>
                </a:solidFill>
              </a:rPr>
              <a:t>SiC</a:t>
            </a:r>
            <a:r>
              <a:rPr lang="it-IT" sz="2600" b="1" dirty="0">
                <a:solidFill>
                  <a:srgbClr val="FF0000"/>
                </a:solidFill>
              </a:rPr>
              <a:t> VA</a:t>
            </a:r>
            <a:endParaRPr lang="it-IT" sz="26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D714A5-A75F-46DF-A2DF-31CE8DD8CA12}"/>
              </a:ext>
            </a:extLst>
          </p:cNvPr>
          <p:cNvSpPr txBox="1"/>
          <p:nvPr/>
        </p:nvSpPr>
        <p:spPr>
          <a:xfrm>
            <a:off x="8370381" y="4084303"/>
            <a:ext cx="10558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b="1" dirty="0" err="1">
                <a:solidFill>
                  <a:srgbClr val="00FF00"/>
                </a:solidFill>
              </a:rPr>
              <a:t>SiC</a:t>
            </a:r>
            <a:r>
              <a:rPr lang="it-IT" sz="2600" b="1" dirty="0">
                <a:solidFill>
                  <a:srgbClr val="00FF00"/>
                </a:solidFill>
              </a:rPr>
              <a:t> VP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50D8D7-84BB-411C-83CB-1349C0E851EC}"/>
              </a:ext>
            </a:extLst>
          </p:cNvPr>
          <p:cNvSpPr txBox="1"/>
          <p:nvPr/>
        </p:nvSpPr>
        <p:spPr>
          <a:xfrm>
            <a:off x="9937800" y="4103281"/>
            <a:ext cx="10558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b="1" dirty="0" err="1">
                <a:solidFill>
                  <a:srgbClr val="0432FF"/>
                </a:solidFill>
              </a:rPr>
              <a:t>CsI</a:t>
            </a:r>
            <a:endParaRPr lang="it-IT" sz="2600" b="1" dirty="0">
              <a:solidFill>
                <a:srgbClr val="0432FF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AB6D9D-C098-4E17-88CA-2EC1DB33D628}"/>
              </a:ext>
            </a:extLst>
          </p:cNvPr>
          <p:cNvSpPr txBox="1"/>
          <p:nvPr/>
        </p:nvSpPr>
        <p:spPr>
          <a:xfrm>
            <a:off x="10461203" y="6465165"/>
            <a:ext cx="173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Non in scala!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D215B518-24BA-40AC-93A7-39F52CDF14F0}"/>
              </a:ext>
            </a:extLst>
          </p:cNvPr>
          <p:cNvSpPr/>
          <p:nvPr/>
        </p:nvSpPr>
        <p:spPr>
          <a:xfrm>
            <a:off x="6825006" y="5465246"/>
            <a:ext cx="3636197" cy="108000"/>
          </a:xfrm>
          <a:prstGeom prst="rightArrow">
            <a:avLst/>
          </a:prstGeom>
          <a:ln cap="flat"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081F930-A66F-406F-9283-635D9324F9A0}"/>
              </a:ext>
            </a:extLst>
          </p:cNvPr>
          <p:cNvSpPr txBox="1"/>
          <p:nvPr/>
        </p:nvSpPr>
        <p:spPr>
          <a:xfrm>
            <a:off x="6730736" y="5118754"/>
            <a:ext cx="92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Ione</a:t>
            </a:r>
          </a:p>
        </p:txBody>
      </p:sp>
    </p:spTree>
    <p:extLst>
      <p:ext uri="{BB962C8B-B14F-4D97-AF65-F5344CB8AC3E}">
        <p14:creationId xmlns:p14="http://schemas.microsoft.com/office/powerpoint/2010/main" val="37414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BBD02132-5BA4-4B10-83DA-C5105B26D5C6}"/>
              </a:ext>
            </a:extLst>
          </p:cNvPr>
          <p:cNvSpPr/>
          <p:nvPr/>
        </p:nvSpPr>
        <p:spPr>
          <a:xfrm>
            <a:off x="4365514" y="1563519"/>
            <a:ext cx="6753202" cy="115081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4B9A6909-E6C0-4EF8-93EF-09C2C47088DB}"/>
              </a:ext>
            </a:extLst>
          </p:cNvPr>
          <p:cNvSpPr/>
          <p:nvPr/>
        </p:nvSpPr>
        <p:spPr>
          <a:xfrm>
            <a:off x="3317933" y="1798652"/>
            <a:ext cx="1008669" cy="727128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ASPETTI PRINCIPALI DELLA SIMULAZIONE (III)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F89CFD-533F-4990-BD02-D72EF0E3DD45}"/>
              </a:ext>
            </a:extLst>
          </p:cNvPr>
          <p:cNvSpPr txBox="1"/>
          <p:nvPr/>
        </p:nvSpPr>
        <p:spPr>
          <a:xfrm>
            <a:off x="944250" y="1912378"/>
            <a:ext cx="1030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Ioni simulati:  </a:t>
            </a:r>
            <a:r>
              <a:rPr lang="it-IT" sz="3200" b="1" baseline="30000" dirty="0">
                <a:solidFill>
                  <a:srgbClr val="FF0000"/>
                </a:solidFill>
              </a:rPr>
              <a:t>20</a:t>
            </a:r>
            <a:r>
              <a:rPr lang="it-IT" sz="3200" b="1" dirty="0">
                <a:solidFill>
                  <a:srgbClr val="FF0000"/>
                </a:solidFill>
              </a:rPr>
              <a:t>O</a:t>
            </a:r>
            <a:r>
              <a:rPr lang="it-IT" sz="3200" b="1" baseline="30000" dirty="0">
                <a:solidFill>
                  <a:srgbClr val="FF0000"/>
                </a:solidFill>
              </a:rPr>
              <a:t>8+</a:t>
            </a:r>
            <a:r>
              <a:rPr lang="it-IT" sz="3200" dirty="0"/>
              <a:t>,  </a:t>
            </a:r>
            <a:r>
              <a:rPr lang="it-IT" sz="3200" baseline="30000" dirty="0"/>
              <a:t>21</a:t>
            </a:r>
            <a:r>
              <a:rPr lang="it-IT" sz="3200" dirty="0"/>
              <a:t>O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20</a:t>
            </a:r>
            <a:r>
              <a:rPr lang="it-IT" sz="3200" dirty="0"/>
              <a:t>F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21</a:t>
            </a:r>
            <a:r>
              <a:rPr lang="it-IT" sz="3200" dirty="0"/>
              <a:t>F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20</a:t>
            </a:r>
            <a:r>
              <a:rPr lang="it-IT" sz="3200" dirty="0"/>
              <a:t>Ne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21</a:t>
            </a:r>
            <a:r>
              <a:rPr lang="it-IT" sz="3200" dirty="0"/>
              <a:t>Ne</a:t>
            </a:r>
            <a:r>
              <a:rPr lang="it-IT" sz="3200" baseline="30000" dirty="0"/>
              <a:t>8+</a:t>
            </a:r>
            <a:r>
              <a:rPr lang="it-IT" sz="3200" dirty="0"/>
              <a:t>, </a:t>
            </a:r>
            <a:r>
              <a:rPr lang="it-IT" sz="3200" baseline="30000" dirty="0"/>
              <a:t>22</a:t>
            </a:r>
            <a:r>
              <a:rPr lang="it-IT" sz="3200" dirty="0"/>
              <a:t>Ne</a:t>
            </a:r>
            <a:r>
              <a:rPr lang="it-IT" sz="3200" baseline="30000" dirty="0"/>
              <a:t>8+</a:t>
            </a:r>
            <a:endParaRPr lang="it-IT" sz="3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52FA3B-BEE6-4030-9542-079531D6E451}"/>
              </a:ext>
            </a:extLst>
          </p:cNvPr>
          <p:cNvSpPr txBox="1"/>
          <p:nvPr/>
        </p:nvSpPr>
        <p:spPr>
          <a:xfrm>
            <a:off x="4225565" y="857830"/>
            <a:ext cx="3740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Applicazione Geant4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85D3A3-E104-4F6E-ABC8-BE5F2CEAA490}"/>
              </a:ext>
            </a:extLst>
          </p:cNvPr>
          <p:cNvSpPr txBox="1"/>
          <p:nvPr/>
        </p:nvSpPr>
        <p:spPr>
          <a:xfrm>
            <a:off x="944247" y="3752164"/>
            <a:ext cx="10303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Energia cinetica iniziale, posizione iniziale e direzione iniziale </a:t>
            </a:r>
            <a:r>
              <a:rPr lang="it-IT" sz="3200" b="1" dirty="0">
                <a:solidFill>
                  <a:srgbClr val="FF0000"/>
                </a:solidFill>
              </a:rPr>
              <a:t>lette dal file di output</a:t>
            </a:r>
            <a:r>
              <a:rPr lang="it-IT" sz="3200" b="1" dirty="0"/>
              <a:t> di COSY INFINITY </a:t>
            </a:r>
            <a:endParaRPr lang="it-IT" sz="32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CC907D-763F-401F-BEF7-37A978D02939}"/>
              </a:ext>
            </a:extLst>
          </p:cNvPr>
          <p:cNvSpPr txBox="1"/>
          <p:nvPr/>
        </p:nvSpPr>
        <p:spPr>
          <a:xfrm>
            <a:off x="944248" y="4913289"/>
            <a:ext cx="1030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Stesso numero di eventi per ciascuno ione</a:t>
            </a:r>
            <a:endParaRPr lang="it-IT" sz="3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C5FC3B-55F0-4694-99A9-236F6F8389B6}"/>
              </a:ext>
            </a:extLst>
          </p:cNvPr>
          <p:cNvSpPr txBox="1"/>
          <p:nvPr/>
        </p:nvSpPr>
        <p:spPr>
          <a:xfrm>
            <a:off x="944250" y="5558706"/>
            <a:ext cx="10303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Ciascun deposito di energia viene registrato insieme alle sue coordinate      </a:t>
            </a:r>
            <a:endParaRPr lang="it-IT" sz="3200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FD7280A-4A89-4F96-85B4-0F161D3A7098}"/>
              </a:ext>
            </a:extLst>
          </p:cNvPr>
          <p:cNvCxnSpPr>
            <a:cxnSpLocks/>
          </p:cNvCxnSpPr>
          <p:nvPr/>
        </p:nvCxnSpPr>
        <p:spPr>
          <a:xfrm flipV="1">
            <a:off x="3317933" y="2525780"/>
            <a:ext cx="242390" cy="4411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85E8A5D-0FC7-47A3-A53B-8697C7675FD4}"/>
              </a:ext>
            </a:extLst>
          </p:cNvPr>
          <p:cNvCxnSpPr>
            <a:cxnSpLocks/>
          </p:cNvCxnSpPr>
          <p:nvPr/>
        </p:nvCxnSpPr>
        <p:spPr>
          <a:xfrm flipH="1" flipV="1">
            <a:off x="8073957" y="2788515"/>
            <a:ext cx="330742" cy="405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B85277-B279-44CF-BC9E-04CF26CA4260}"/>
              </a:ext>
            </a:extLst>
          </p:cNvPr>
          <p:cNvSpPr txBox="1"/>
          <p:nvPr/>
        </p:nvSpPr>
        <p:spPr>
          <a:xfrm>
            <a:off x="2173032" y="2891825"/>
            <a:ext cx="220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0000"/>
                </a:solidFill>
              </a:rPr>
              <a:t>Segnale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7674F3-AFD6-430E-A1A5-7F739DDE32E0}"/>
              </a:ext>
            </a:extLst>
          </p:cNvPr>
          <p:cNvSpPr txBox="1"/>
          <p:nvPr/>
        </p:nvSpPr>
        <p:spPr>
          <a:xfrm>
            <a:off x="7320066" y="3097852"/>
            <a:ext cx="220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Fondo</a:t>
            </a:r>
          </a:p>
        </p:txBody>
      </p:sp>
    </p:spTree>
    <p:extLst>
      <p:ext uri="{BB962C8B-B14F-4D97-AF65-F5344CB8AC3E}">
        <p14:creationId xmlns:p14="http://schemas.microsoft.com/office/powerpoint/2010/main" val="254724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7" grpId="0"/>
      <p:bldP spid="8" grpId="0"/>
      <p:bldP spid="9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ASPETTI PRINCIPALI DELLA SIMULAZIONE (IV)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F89CFD-533F-4990-BD02-D72EF0E3DD45}"/>
              </a:ext>
            </a:extLst>
          </p:cNvPr>
          <p:cNvSpPr txBox="1"/>
          <p:nvPr/>
        </p:nvSpPr>
        <p:spPr>
          <a:xfrm>
            <a:off x="280963" y="1321128"/>
            <a:ext cx="6163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Dati prodotti dalla simulazione scritti in un </a:t>
            </a:r>
            <a:r>
              <a:rPr lang="it-IT" sz="2800" b="1" dirty="0" err="1"/>
              <a:t>TTree</a:t>
            </a:r>
            <a:r>
              <a:rPr lang="it-IT" sz="2800" b="1" dirty="0"/>
              <a:t> di ROOT e elaborati da una macro di ROOT: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Spettri ricostruiti e allargati secondo le risoluzioni energetiche tipiche dei rivelatori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Descrizione degli effetti di raccolta di carica incompleta nel </a:t>
            </a:r>
            <a:r>
              <a:rPr lang="it-IT" sz="2800" dirty="0" err="1"/>
              <a:t>SiC</a:t>
            </a: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Risoluzioni energetiche tipiche assunte: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SiC</a:t>
            </a:r>
            <a:r>
              <a:rPr lang="it-IT" sz="2800" dirty="0"/>
              <a:t>: 0.8% FWHM a 25.3 </a:t>
            </a:r>
            <a:r>
              <a:rPr lang="it-IT" sz="2800" dirty="0" err="1"/>
              <a:t>MeV</a:t>
            </a:r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CsI</a:t>
            </a:r>
            <a:r>
              <a:rPr lang="it-IT" sz="2800" dirty="0"/>
              <a:t>: 2% FWHM a 700 </a:t>
            </a:r>
            <a:r>
              <a:rPr lang="it-IT" sz="2800" dirty="0" err="1"/>
              <a:t>MeV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52FA3B-BEE6-4030-9542-079531D6E451}"/>
              </a:ext>
            </a:extLst>
          </p:cNvPr>
          <p:cNvSpPr txBox="1"/>
          <p:nvPr/>
        </p:nvSpPr>
        <p:spPr>
          <a:xfrm>
            <a:off x="2774230" y="659261"/>
            <a:ext cx="6643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Elaborazione post-simulazione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ED7603-71AA-43FC-A053-A06A74D8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68" y="3471421"/>
            <a:ext cx="4008561" cy="27221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A3A3CF-1734-4FF5-AD13-0474C2B09DBD}"/>
              </a:ext>
            </a:extLst>
          </p:cNvPr>
          <p:cNvSpPr txBox="1"/>
          <p:nvPr/>
        </p:nvSpPr>
        <p:spPr>
          <a:xfrm>
            <a:off x="6710699" y="6098441"/>
            <a:ext cx="5150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Lunghezza cornice totalmente inattiva: 200 µm</a:t>
            </a:r>
          </a:p>
          <a:p>
            <a:r>
              <a:rPr lang="it-IT" sz="2000" dirty="0"/>
              <a:t>Lunghezza cornice parzialmente attiva: 50 µm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E3290D3-C9B6-4A38-9073-87392FBE48CE}"/>
              </a:ext>
            </a:extLst>
          </p:cNvPr>
          <p:cNvSpPr/>
          <p:nvPr/>
        </p:nvSpPr>
        <p:spPr>
          <a:xfrm>
            <a:off x="7247945" y="1266838"/>
            <a:ext cx="2232000" cy="2232000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70C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77C9187-89A1-4C33-9992-C2CED642AF2B}"/>
              </a:ext>
            </a:extLst>
          </p:cNvPr>
          <p:cNvSpPr/>
          <p:nvPr/>
        </p:nvSpPr>
        <p:spPr>
          <a:xfrm>
            <a:off x="7458106" y="1478512"/>
            <a:ext cx="1800000" cy="1800000"/>
          </a:xfrm>
          <a:prstGeom prst="rect">
            <a:avLst/>
          </a:prstGeom>
          <a:solidFill>
            <a:srgbClr val="FF0000">
              <a:alpha val="1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E68D41-6B9D-4E08-9D88-7879CAB30213}"/>
              </a:ext>
            </a:extLst>
          </p:cNvPr>
          <p:cNvSpPr/>
          <p:nvPr/>
        </p:nvSpPr>
        <p:spPr>
          <a:xfrm>
            <a:off x="7611607" y="1624919"/>
            <a:ext cx="1512000" cy="1512000"/>
          </a:xfrm>
          <a:prstGeom prst="rect">
            <a:avLst/>
          </a:prstGeom>
          <a:solidFill>
            <a:srgbClr val="FF0000">
              <a:alpha val="1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9EB4FB-A2D1-4A7B-80E7-281219551E39}"/>
              </a:ext>
            </a:extLst>
          </p:cNvPr>
          <p:cNvSpPr txBox="1"/>
          <p:nvPr/>
        </p:nvSpPr>
        <p:spPr>
          <a:xfrm>
            <a:off x="9623964" y="1234755"/>
            <a:ext cx="2553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Cornice tot. inattiva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496609E-BB56-4191-BB5B-80E2E2F18CF1}"/>
              </a:ext>
            </a:extLst>
          </p:cNvPr>
          <p:cNvSpPr txBox="1"/>
          <p:nvPr/>
        </p:nvSpPr>
        <p:spPr>
          <a:xfrm>
            <a:off x="9558867" y="1831753"/>
            <a:ext cx="2625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Cornice </a:t>
            </a:r>
            <a:r>
              <a:rPr lang="it-IT" sz="2200" dirty="0" err="1"/>
              <a:t>parz</a:t>
            </a:r>
            <a:r>
              <a:rPr lang="it-IT" sz="2200" dirty="0"/>
              <a:t>. attiva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CF7B17F-1B4B-4D37-B68D-4B45A0F88296}"/>
              </a:ext>
            </a:extLst>
          </p:cNvPr>
          <p:cNvSpPr txBox="1"/>
          <p:nvPr/>
        </p:nvSpPr>
        <p:spPr>
          <a:xfrm>
            <a:off x="9721936" y="2418456"/>
            <a:ext cx="2101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Regione attiva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61A7431-CDCA-46BB-89DA-3EC10256ED9B}"/>
              </a:ext>
            </a:extLst>
          </p:cNvPr>
          <p:cNvCxnSpPr>
            <a:cxnSpLocks/>
          </p:cNvCxnSpPr>
          <p:nvPr/>
        </p:nvCxnSpPr>
        <p:spPr>
          <a:xfrm flipH="1">
            <a:off x="9334402" y="1450198"/>
            <a:ext cx="408255" cy="2033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1A2CD5C-4B66-4888-8545-60F6B3D32D55}"/>
              </a:ext>
            </a:extLst>
          </p:cNvPr>
          <p:cNvCxnSpPr>
            <a:cxnSpLocks/>
          </p:cNvCxnSpPr>
          <p:nvPr/>
        </p:nvCxnSpPr>
        <p:spPr>
          <a:xfrm flipH="1">
            <a:off x="9141977" y="2064342"/>
            <a:ext cx="600680" cy="18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5EBCA0C-B59E-43DE-9EA1-910795FDFA5A}"/>
              </a:ext>
            </a:extLst>
          </p:cNvPr>
          <p:cNvCxnSpPr>
            <a:cxnSpLocks/>
          </p:cNvCxnSpPr>
          <p:nvPr/>
        </p:nvCxnSpPr>
        <p:spPr>
          <a:xfrm flipH="1" flipV="1">
            <a:off x="8427766" y="2551167"/>
            <a:ext cx="1458000" cy="827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46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/>
              <p:nvPr/>
            </p:nvSpPr>
            <p:spPr>
              <a:xfrm>
                <a:off x="3948063" y="823871"/>
                <a:ext cx="4295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Telescopio da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63" y="823871"/>
                <a:ext cx="4295873" cy="523220"/>
              </a:xfrm>
              <a:prstGeom prst="rect">
                <a:avLst/>
              </a:prstGeom>
              <a:blipFill>
                <a:blip r:embed="rId3"/>
                <a:stretch>
                  <a:fillRect l="-2983" t="-10465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2A09B1-2A88-466A-B334-1547D8170D9D}"/>
              </a:ext>
            </a:extLst>
          </p:cNvPr>
          <p:cNvSpPr txBox="1"/>
          <p:nvPr/>
        </p:nvSpPr>
        <p:spPr>
          <a:xfrm>
            <a:off x="6786735" y="1475582"/>
            <a:ext cx="45603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600" dirty="0"/>
              <a:t>Buona separazione in </a:t>
            </a:r>
            <a:r>
              <a:rPr lang="it-IT" sz="2600" b="1" i="1" dirty="0">
                <a:solidFill>
                  <a:srgbClr val="FF0000"/>
                </a:solidFill>
              </a:rPr>
              <a:t>Z</a:t>
            </a:r>
            <a:r>
              <a:rPr lang="it-IT" sz="2600" dirty="0"/>
              <a:t> e in </a:t>
            </a:r>
            <a:r>
              <a:rPr lang="it-IT" sz="2600" b="1" i="1" dirty="0">
                <a:solidFill>
                  <a:srgbClr val="FF0000"/>
                </a:solidFill>
              </a:rPr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600" dirty="0"/>
              <a:t>Eventi </a:t>
            </a:r>
            <a:r>
              <a:rPr lang="it-IT" sz="2600" dirty="0">
                <a:solidFill>
                  <a:srgbClr val="FF0000"/>
                </a:solidFill>
              </a:rPr>
              <a:t>degradati</a:t>
            </a:r>
            <a:r>
              <a:rPr lang="it-IT" sz="2600" dirty="0"/>
              <a:t> al di sotto di ogni luogo dovuti a fenomeni di raccolta di carica incompleta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600" dirty="0"/>
              <a:t>Eventi </a:t>
            </a:r>
            <a:r>
              <a:rPr lang="it-IT" sz="2600" dirty="0">
                <a:solidFill>
                  <a:srgbClr val="FF0000"/>
                </a:solidFill>
              </a:rPr>
              <a:t>degradati</a:t>
            </a:r>
            <a:r>
              <a:rPr lang="it-IT" sz="2600" dirty="0"/>
              <a:t> a sinistra di ogni luogo dovuti a ioni che escono fuori dal </a:t>
            </a:r>
            <a:r>
              <a:rPr lang="it-IT" sz="2600" dirty="0" err="1"/>
              <a:t>CsI</a:t>
            </a:r>
            <a:endParaRPr lang="it-IT" sz="2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603E21-511B-4AD0-BBF8-F6A97C7F6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43" y="1268675"/>
            <a:ext cx="5594393" cy="449211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98E4A4B-8424-4F67-BC38-1DFB4BD64BC8}"/>
              </a:ext>
            </a:extLst>
          </p:cNvPr>
          <p:cNvSpPr/>
          <p:nvPr/>
        </p:nvSpPr>
        <p:spPr>
          <a:xfrm>
            <a:off x="8121063" y="5910608"/>
            <a:ext cx="2160000" cy="234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6B1AE41-7A0F-4090-B0D8-BEC866A40360}"/>
              </a:ext>
            </a:extLst>
          </p:cNvPr>
          <p:cNvSpPr/>
          <p:nvPr/>
        </p:nvSpPr>
        <p:spPr>
          <a:xfrm>
            <a:off x="8121063" y="5609922"/>
            <a:ext cx="2160000" cy="300105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882500A-E04D-4E72-89A2-F61E7933C0DF}"/>
              </a:ext>
            </a:extLst>
          </p:cNvPr>
          <p:cNvSpPr/>
          <p:nvPr/>
        </p:nvSpPr>
        <p:spPr>
          <a:xfrm>
            <a:off x="8121063" y="4942027"/>
            <a:ext cx="2160000" cy="655115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C2352197-A2BC-4DAF-BD4B-FC17A1C3E0C4}"/>
              </a:ext>
            </a:extLst>
          </p:cNvPr>
          <p:cNvSpPr/>
          <p:nvPr/>
        </p:nvSpPr>
        <p:spPr>
          <a:xfrm rot="18439598" flipV="1">
            <a:off x="9182333" y="5693011"/>
            <a:ext cx="1633135" cy="72000"/>
          </a:xfrm>
          <a:prstGeom prst="rightArrow">
            <a:avLst/>
          </a:prstGeom>
          <a:ln cap="flat"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724321-373B-4E9C-BC53-BBD21200E5A9}"/>
              </a:ext>
            </a:extLst>
          </p:cNvPr>
          <p:cNvSpPr txBox="1"/>
          <p:nvPr/>
        </p:nvSpPr>
        <p:spPr>
          <a:xfrm>
            <a:off x="9019199" y="6287383"/>
            <a:ext cx="92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031C4E-8512-473C-9754-B236168AFA2E}"/>
              </a:ext>
            </a:extLst>
          </p:cNvPr>
          <p:cNvSpPr txBox="1"/>
          <p:nvPr/>
        </p:nvSpPr>
        <p:spPr>
          <a:xfrm>
            <a:off x="6880464" y="5864648"/>
            <a:ext cx="1231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SiC</a:t>
            </a:r>
            <a:r>
              <a:rPr lang="it-IT" sz="2000" b="1" dirty="0">
                <a:solidFill>
                  <a:srgbClr val="FF0000"/>
                </a:solidFill>
              </a:rPr>
              <a:t> VA</a:t>
            </a:r>
            <a:endParaRPr lang="it-IT" sz="2000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532A8E-3729-4643-9DB6-A853A95BF370}"/>
              </a:ext>
            </a:extLst>
          </p:cNvPr>
          <p:cNvSpPr txBox="1"/>
          <p:nvPr/>
        </p:nvSpPr>
        <p:spPr>
          <a:xfrm>
            <a:off x="6955557" y="5547626"/>
            <a:ext cx="105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00FF00"/>
                </a:solidFill>
              </a:rPr>
              <a:t>SiC</a:t>
            </a:r>
            <a:r>
              <a:rPr lang="it-IT" sz="2000" b="1" dirty="0">
                <a:solidFill>
                  <a:srgbClr val="00FF00"/>
                </a:solidFill>
              </a:rPr>
              <a:t> VP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6F08546-1190-41AF-B641-DF769C1CE8BD}"/>
              </a:ext>
            </a:extLst>
          </p:cNvPr>
          <p:cNvSpPr txBox="1"/>
          <p:nvPr/>
        </p:nvSpPr>
        <p:spPr>
          <a:xfrm>
            <a:off x="6947244" y="4996251"/>
            <a:ext cx="105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0432FF"/>
                </a:solidFill>
              </a:rPr>
              <a:t>CsI</a:t>
            </a:r>
            <a:endParaRPr lang="it-IT" sz="20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00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2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/>
              <p:nvPr/>
            </p:nvSpPr>
            <p:spPr>
              <a:xfrm>
                <a:off x="3948063" y="908714"/>
                <a:ext cx="4295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Telescopio da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63" y="908714"/>
                <a:ext cx="4295873" cy="523220"/>
              </a:xfrm>
              <a:prstGeom prst="rect">
                <a:avLst/>
              </a:prstGeom>
              <a:blipFill>
                <a:blip r:embed="rId2"/>
                <a:stretch>
                  <a:fillRect l="-2983" t="-10465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7916336"/>
                  </p:ext>
                </p:extLst>
              </p:nvPr>
            </p:nvGraphicFramePr>
            <p:xfrm>
              <a:off x="2756817" y="1817126"/>
              <a:ext cx="6678367" cy="35039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0337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4328030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5005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Contaminazione nella ROI (%)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0.003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±0.001</m:t>
                                </m:r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&lt;0.0011</m:t>
                              </m:r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&lt;0.0011</m:t>
                              </m:r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&lt;0.0011</m:t>
                              </m:r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&lt;0.0011</m:t>
                              </m:r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7916336"/>
                  </p:ext>
                </p:extLst>
              </p:nvPr>
            </p:nvGraphicFramePr>
            <p:xfrm>
              <a:off x="2756817" y="1817126"/>
              <a:ext cx="6678367" cy="35039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0337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4328030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5005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Contaminazione nella ROI (%)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109756" r="-563" b="-5207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209756" r="-563" b="-4207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306024" r="-563" b="-3156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410976" r="-563" b="-2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510976" r="-563" b="-1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5005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4507" t="-610976" r="-563" b="-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4813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6230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398177"/>
                  </p:ext>
                </p:extLst>
              </p:nvPr>
            </p:nvGraphicFramePr>
            <p:xfrm>
              <a:off x="1349605" y="695595"/>
              <a:ext cx="9492791" cy="60586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1860">
                      <a:extLst>
                        <a:ext uri="{9D8B030D-6E8A-4147-A177-3AD203B41FA5}">
                          <a16:colId xmlns:a16="http://schemas.microsoft.com/office/drawing/2014/main" val="1206939134"/>
                        </a:ext>
                      </a:extLst>
                    </a:gridCol>
                    <a:gridCol w="1496719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113619">
                      <a:extLst>
                        <a:ext uri="{9D8B030D-6E8A-4147-A177-3AD203B41FA5}">
                          <a16:colId xmlns:a16="http://schemas.microsoft.com/office/drawing/2014/main" val="222472218"/>
                        </a:ext>
                      </a:extLst>
                    </a:gridCol>
                    <a:gridCol w="3610593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76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Reazione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Sez. d’urto </a:t>
                          </a:r>
                          <a:r>
                            <a:rPr lang="it-IT" sz="1600" dirty="0" err="1"/>
                            <a:t>norm</a:t>
                          </a:r>
                          <a:r>
                            <a:rPr lang="it-IT" sz="1600" dirty="0"/>
                            <a:t>. al DCE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Frazione di stato di carica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aseline="0" dirty="0"/>
                            <a:t>DCE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baseline="0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baseline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0.9963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22860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SCE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dirty="0"/>
                            <a:t>F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0.9993</m:t>
                              </m:r>
                            </m:oMath>
                          </a14:m>
                          <a:r>
                            <a:rPr lang="it-IT" sz="1600" b="0" dirty="0"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6.6∙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590527"/>
                      </a:ext>
                    </a:extLst>
                  </a:tr>
                  <a:tr h="15240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1-neutron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0.99905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008653"/>
                      </a:ext>
                    </a:extLst>
                  </a:tr>
                  <a:tr h="15240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7940677"/>
                      </a:ext>
                    </a:extLst>
                  </a:tr>
                  <a:tr h="123613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2-neutron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22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0.99905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24214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894269"/>
                      </a:ext>
                    </a:extLst>
                  </a:tr>
                  <a:tr h="123613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152164"/>
                      </a:ext>
                    </a:extLst>
                  </a:tr>
                  <a:tr h="123613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 err="1"/>
                            <a:t>Inelastic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0.99905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24214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2906120"/>
                      </a:ext>
                    </a:extLst>
                  </a:tr>
                  <a:tr h="123613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8878020"/>
                      </a:ext>
                    </a:extLst>
                  </a:tr>
                  <a:tr h="28956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3° </a:t>
                          </a:r>
                          <a:r>
                            <a:rPr lang="it-IT" sz="1600" baseline="0" dirty="0" err="1"/>
                            <a:t>order</a:t>
                          </a:r>
                          <a:r>
                            <a:rPr lang="it-IT" sz="1600" baseline="0" dirty="0"/>
                            <a:t> multi-</a:t>
                          </a:r>
                          <a:r>
                            <a:rPr lang="it-IT" sz="1600" baseline="0" dirty="0" err="1"/>
                            <a:t>nucleon</a:t>
                          </a:r>
                          <a:r>
                            <a:rPr lang="it-IT" sz="1600" baseline="0" dirty="0"/>
                            <a:t> transfer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dirty="0"/>
                            <a:t>F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baseline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0.9993</m:t>
                              </m:r>
                            </m:oMath>
                          </a14:m>
                          <a:r>
                            <a:rPr lang="it-IT" sz="1600" b="0" dirty="0"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  <a:tr h="28956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6.6∙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9122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5° </a:t>
                          </a:r>
                          <a:r>
                            <a:rPr lang="it-IT" sz="1600" baseline="0" dirty="0" err="1"/>
                            <a:t>order</a:t>
                          </a:r>
                          <a:r>
                            <a:rPr lang="it-IT" sz="1600" baseline="0" dirty="0"/>
                            <a:t> multi-</a:t>
                          </a:r>
                          <a:r>
                            <a:rPr lang="it-IT" sz="1600" baseline="0" dirty="0" err="1"/>
                            <a:t>nucleon</a:t>
                          </a:r>
                          <a:r>
                            <a:rPr lang="it-IT" sz="1600" baseline="0" dirty="0"/>
                            <a:t> transfer</a:t>
                          </a:r>
                          <a:endParaRPr lang="it-IT" sz="1600" baseline="30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baseline="0" dirty="0"/>
                            <a:t>O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baseline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it-IT" sz="1600" baseline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0.9963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1397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398177"/>
                  </p:ext>
                </p:extLst>
              </p:nvPr>
            </p:nvGraphicFramePr>
            <p:xfrm>
              <a:off x="1349605" y="695595"/>
              <a:ext cx="9492791" cy="60586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1860">
                      <a:extLst>
                        <a:ext uri="{9D8B030D-6E8A-4147-A177-3AD203B41FA5}">
                          <a16:colId xmlns:a16="http://schemas.microsoft.com/office/drawing/2014/main" val="1206939134"/>
                        </a:ext>
                      </a:extLst>
                    </a:gridCol>
                    <a:gridCol w="1496719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113619">
                      <a:extLst>
                        <a:ext uri="{9D8B030D-6E8A-4147-A177-3AD203B41FA5}">
                          <a16:colId xmlns:a16="http://schemas.microsoft.com/office/drawing/2014/main" val="222472218"/>
                        </a:ext>
                      </a:extLst>
                    </a:gridCol>
                    <a:gridCol w="3610593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Reazione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Sez. d’urto </a:t>
                          </a:r>
                          <a:r>
                            <a:rPr lang="it-IT" sz="1600" dirty="0" err="1"/>
                            <a:t>norm</a:t>
                          </a:r>
                          <a:r>
                            <a:rPr lang="it-IT" sz="1600" dirty="0"/>
                            <a:t>. al DCE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Frazione di stato di carica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aseline="0" dirty="0"/>
                            <a:t>DCE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baseline="0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160656" r="-172543" b="-13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60656" r="-675" b="-13786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SCE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dirty="0"/>
                            <a:t>F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144545" r="-172543" b="-66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289091" r="-675" b="-14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389091" r="-675" b="-13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590527"/>
                      </a:ext>
                    </a:extLst>
                  </a:tr>
                  <a:tr h="33528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1-neutron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163030" r="-172543" b="-34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489091" r="-675" b="-12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38074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589091" r="-675" b="-11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00865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689091" r="-675" b="-10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940677"/>
                      </a:ext>
                    </a:extLst>
                  </a:tr>
                  <a:tr h="33528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2-neutron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22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261446" r="-172543" b="-240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789091" r="-675" b="-9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338074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873214" r="-675" b="-8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89426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990909" r="-675" b="-7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52164"/>
                      </a:ext>
                    </a:extLst>
                  </a:tr>
                  <a:tr h="33528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 err="1"/>
                            <a:t>Inelastic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20</a:t>
                          </a:r>
                          <a:r>
                            <a:rPr lang="it-IT" sz="1600" dirty="0"/>
                            <a:t>Ne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363636" r="-172543" b="-1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090909" r="-675" b="-6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338074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190909" r="-675" b="-5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2906120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290909" r="-675" b="-4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878020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3° </a:t>
                          </a:r>
                          <a:r>
                            <a:rPr lang="it-IT" sz="1600" baseline="0" dirty="0" err="1"/>
                            <a:t>order</a:t>
                          </a:r>
                          <a:r>
                            <a:rPr lang="it-IT" sz="1600" baseline="0" dirty="0"/>
                            <a:t> multi-</a:t>
                          </a:r>
                          <a:r>
                            <a:rPr lang="it-IT" sz="1600" baseline="0" dirty="0" err="1"/>
                            <a:t>nucleon</a:t>
                          </a:r>
                          <a:r>
                            <a:rPr lang="it-IT" sz="1600" baseline="0" dirty="0"/>
                            <a:t> transfer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dirty="0"/>
                            <a:t>F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695455" r="-172543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390909" r="-675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1490909" r="-675" b="-2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9122235"/>
                      </a:ext>
                    </a:extLst>
                  </a:tr>
                  <a:tr h="7416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0" dirty="0"/>
                            <a:t>5° </a:t>
                          </a:r>
                          <a:r>
                            <a:rPr lang="it-IT" sz="1600" baseline="0" dirty="0" err="1"/>
                            <a:t>order</a:t>
                          </a:r>
                          <a:r>
                            <a:rPr lang="it-IT" sz="1600" baseline="0" dirty="0"/>
                            <a:t> multi-</a:t>
                          </a:r>
                          <a:r>
                            <a:rPr lang="it-IT" sz="1600" baseline="0" dirty="0" err="1"/>
                            <a:t>nucleon</a:t>
                          </a:r>
                          <a:r>
                            <a:rPr lang="it-IT" sz="1600" baseline="0" dirty="0"/>
                            <a:t> transfer</a:t>
                          </a:r>
                          <a:endParaRPr lang="it-IT" sz="1600" baseline="30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aseline="30000" dirty="0"/>
                            <a:t>21</a:t>
                          </a:r>
                          <a:r>
                            <a:rPr lang="it-IT" sz="1600" baseline="0" dirty="0"/>
                            <a:t>O</a:t>
                          </a:r>
                          <a:endParaRPr lang="it-IT" sz="16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79191" t="-717213" r="-172543" b="-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62901" t="-717213" r="-675" b="-2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13977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8487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2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/>
              <p:nvPr/>
            </p:nvSpPr>
            <p:spPr>
              <a:xfrm>
                <a:off x="3948063" y="767309"/>
                <a:ext cx="4295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Telescopio da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63" y="767309"/>
                <a:ext cx="4295873" cy="523220"/>
              </a:xfrm>
              <a:prstGeom prst="rect">
                <a:avLst/>
              </a:prstGeom>
              <a:blipFill>
                <a:blip r:embed="rId2"/>
                <a:stretch>
                  <a:fillRect l="-2983" t="-11628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527C10B-79FC-434A-BA3E-200FD38E6A07}"/>
                  </a:ext>
                </a:extLst>
              </p:cNvPr>
              <p:cNvSpPr txBox="1"/>
              <p:nvPr/>
            </p:nvSpPr>
            <p:spPr>
              <a:xfrm>
                <a:off x="650449" y="5929456"/>
                <a:ext cx="4496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Rapporto S/B = </a:t>
                </a:r>
                <a14:m>
                  <m:oMath xmlns:m="http://schemas.openxmlformats.org/officeDocument/2006/math">
                    <m:r>
                      <a:rPr lang="it-IT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094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280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527C10B-79FC-434A-BA3E-200FD38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9" y="5929456"/>
                <a:ext cx="4496585" cy="523220"/>
              </a:xfrm>
              <a:prstGeom prst="rect">
                <a:avLst/>
              </a:prstGeom>
              <a:blipFill>
                <a:blip r:embed="rId3"/>
                <a:stretch>
                  <a:fillRect l="-2849" t="-11628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172DF9-FBD6-4A90-BAA3-1B37DE2E5967}"/>
              </a:ext>
            </a:extLst>
          </p:cNvPr>
          <p:cNvSpPr txBox="1"/>
          <p:nvPr/>
        </p:nvSpPr>
        <p:spPr>
          <a:xfrm>
            <a:off x="6253309" y="5929456"/>
            <a:ext cx="528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Sensibilità di misura a 5</a:t>
            </a:r>
            <a:r>
              <a:rPr lang="el-GR" sz="2800" dirty="0"/>
              <a:t>σ</a:t>
            </a:r>
            <a:r>
              <a:rPr lang="it-IT" sz="2800" dirty="0"/>
              <a:t> = 460 </a:t>
            </a:r>
            <a:r>
              <a:rPr lang="it-IT" sz="2800" dirty="0" err="1"/>
              <a:t>pb</a:t>
            </a:r>
            <a:r>
              <a:rPr lang="it-IT" sz="28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la 4">
                <a:extLst>
                  <a:ext uri="{FF2B5EF4-FFF2-40B4-BE49-F238E27FC236}">
                    <a16:creationId xmlns:a16="http://schemas.microsoft.com/office/drawing/2014/main" id="{4E4532AE-68C4-42DC-88EA-3BEFA82A0C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7980169"/>
                  </p:ext>
                </p:extLst>
              </p:nvPr>
            </p:nvGraphicFramePr>
            <p:xfrm>
              <a:off x="2720502" y="1339775"/>
              <a:ext cx="6750996" cy="43505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5896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4375100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1459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Numero di eventi nella ROI </a:t>
                          </a:r>
                          <a:r>
                            <a:rPr lang="it-IT" sz="2400" dirty="0" err="1"/>
                            <a:t>norm</a:t>
                          </a:r>
                          <a:r>
                            <a:rPr lang="it-IT" sz="24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O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0.904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±0.002</m:t>
                                </m:r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444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it-IT" sz="24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it-IT" sz="2400" dirty="0"/>
                                  <m:t>al</m:t>
                                </m:r>
                                <m:r>
                                  <m:rPr>
                                    <m:nor/>
                                  </m:rPr>
                                  <a:rPr lang="it-IT" sz="2400" dirty="0"/>
                                  <m:t> 90% </m:t>
                                </m:r>
                                <m:r>
                                  <m:rPr>
                                    <m:nor/>
                                  </m:rPr>
                                  <a:rPr lang="it-IT" sz="2400" dirty="0"/>
                                  <m:t>CL</m:t>
                                </m:r>
                              </m:oMath>
                            </m:oMathPara>
                          </a14:m>
                          <a:endParaRPr lang="it-IT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4407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2400" dirty="0"/>
                            <a:t> al 90% 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la 4">
                <a:extLst>
                  <a:ext uri="{FF2B5EF4-FFF2-40B4-BE49-F238E27FC236}">
                    <a16:creationId xmlns:a16="http://schemas.microsoft.com/office/drawing/2014/main" id="{4E4532AE-68C4-42DC-88EA-3BEFA82A0C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7980169"/>
                  </p:ext>
                </p:extLst>
              </p:nvPr>
            </p:nvGraphicFramePr>
            <p:xfrm>
              <a:off x="2720502" y="1339775"/>
              <a:ext cx="6750996" cy="43505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5896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4375100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1459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/>
                            <a:t>Numero di eventi nella ROI </a:t>
                          </a:r>
                          <a:r>
                            <a:rPr lang="it-IT" sz="2400" dirty="0" err="1"/>
                            <a:t>norm</a:t>
                          </a:r>
                          <a:r>
                            <a:rPr lang="it-IT" sz="24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O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4457" t="-260000" r="-557" b="-6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O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4457" t="-355263" r="-557" b="-52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4613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4457" t="-461333" r="-557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F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4457" t="-553947" r="-557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20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4457" t="-662667" r="-557" b="-2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21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4457" t="-762667" r="-557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aseline="30000" dirty="0"/>
                            <a:t>22</a:t>
                          </a:r>
                          <a:r>
                            <a:rPr lang="it-IT" sz="2400" dirty="0"/>
                            <a:t>Ne</a:t>
                          </a:r>
                          <a:r>
                            <a:rPr lang="it-IT" sz="2400" baseline="30000" dirty="0"/>
                            <a:t>8+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4457" t="-862667" r="-557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5087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3D5291-3F1C-9C46-A9F0-3CC695EBF2DE}"/>
              </a:ext>
            </a:extLst>
          </p:cNvPr>
          <p:cNvSpPr txBox="1"/>
          <p:nvPr/>
        </p:nvSpPr>
        <p:spPr>
          <a:xfrm>
            <a:off x="1566041" y="220718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QUESTIONI APERTE SUL NEUTRINO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B73903-103A-4E1C-AAAB-92205CAA1D93}"/>
              </a:ext>
            </a:extLst>
          </p:cNvPr>
          <p:cNvSpPr txBox="1"/>
          <p:nvPr/>
        </p:nvSpPr>
        <p:spPr>
          <a:xfrm>
            <a:off x="2234155" y="1631854"/>
            <a:ext cx="315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Il neutrino oscilla 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62552AB-1749-4ECE-BBCB-47DBA983750E}"/>
              </a:ext>
            </a:extLst>
          </p:cNvPr>
          <p:cNvSpPr/>
          <p:nvPr/>
        </p:nvSpPr>
        <p:spPr>
          <a:xfrm>
            <a:off x="5525679" y="1830838"/>
            <a:ext cx="1140643" cy="245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37557F-F6C0-4F2E-934D-F1544E2CB164}"/>
              </a:ext>
            </a:extLst>
          </p:cNvPr>
          <p:cNvSpPr txBox="1"/>
          <p:nvPr/>
        </p:nvSpPr>
        <p:spPr>
          <a:xfrm>
            <a:off x="7027735" y="1628668"/>
            <a:ext cx="315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ha una </a:t>
            </a:r>
            <a:r>
              <a:rPr lang="it-IT" sz="3200" dirty="0">
                <a:solidFill>
                  <a:srgbClr val="FF0000"/>
                </a:solidFill>
              </a:rPr>
              <a:t>massa</a:t>
            </a:r>
            <a:r>
              <a:rPr lang="it-IT" sz="3200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2D4053-3806-470A-B416-8E78EBF1AC91}"/>
              </a:ext>
            </a:extLst>
          </p:cNvPr>
          <p:cNvSpPr txBox="1"/>
          <p:nvPr/>
        </p:nvSpPr>
        <p:spPr>
          <a:xfrm>
            <a:off x="3593184" y="3010736"/>
            <a:ext cx="5005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Quanto vale questa massa?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33DD0E4-8CFB-4813-988B-379F08C92D26}"/>
              </a:ext>
            </a:extLst>
          </p:cNvPr>
          <p:cNvSpPr txBox="1"/>
          <p:nvPr/>
        </p:nvSpPr>
        <p:spPr>
          <a:xfrm>
            <a:off x="1835085" y="4529999"/>
            <a:ext cx="852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Il neutrino è una particella di </a:t>
            </a:r>
            <a:r>
              <a:rPr lang="it-IT" sz="3200" dirty="0">
                <a:solidFill>
                  <a:srgbClr val="FF0000"/>
                </a:solidFill>
              </a:rPr>
              <a:t>Dirac</a:t>
            </a:r>
            <a:r>
              <a:rPr lang="it-IT" sz="3200" dirty="0"/>
              <a:t> o di </a:t>
            </a:r>
            <a:r>
              <a:rPr lang="it-IT" sz="3200" dirty="0">
                <a:solidFill>
                  <a:srgbClr val="FF0000"/>
                </a:solidFill>
              </a:rPr>
              <a:t>Majorana</a:t>
            </a:r>
            <a:r>
              <a:rPr lang="it-IT" sz="3200" dirty="0"/>
              <a:t>? </a:t>
            </a:r>
          </a:p>
        </p:txBody>
      </p:sp>
      <p:pic>
        <p:nvPicPr>
          <p:cNvPr id="14" name="Immagine 13" descr="Immagine che contiene cravatta, persona, fotografia, uomo&#10;&#10;Descrizione generata automaticamente">
            <a:extLst>
              <a:ext uri="{FF2B5EF4-FFF2-40B4-BE49-F238E27FC236}">
                <a16:creationId xmlns:a16="http://schemas.microsoft.com/office/drawing/2014/main" id="{325BA077-49CE-4B43-809D-B99862A3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98" y="3789812"/>
            <a:ext cx="1526989" cy="2005445"/>
          </a:xfrm>
          <a:prstGeom prst="rect">
            <a:avLst/>
          </a:prstGeom>
        </p:spPr>
      </p:pic>
      <p:pic>
        <p:nvPicPr>
          <p:cNvPr id="16" name="Immagine 15" descr="Immagine che contiene indossando, persona, fotografia, uomo&#10;&#10;Descrizione generata automaticamente">
            <a:extLst>
              <a:ext uri="{FF2B5EF4-FFF2-40B4-BE49-F238E27FC236}">
                <a16:creationId xmlns:a16="http://schemas.microsoft.com/office/drawing/2014/main" id="{C65C7054-1356-4B4E-BCE7-285C7853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957" y="3823792"/>
            <a:ext cx="1615649" cy="1997187"/>
          </a:xfrm>
          <a:prstGeom prst="rect">
            <a:avLst/>
          </a:prstGeom>
        </p:spPr>
      </p:pic>
      <p:pic>
        <p:nvPicPr>
          <p:cNvPr id="18" name="Immagine 17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D97788CA-08A2-4363-8DE6-4631602B0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71" y="1186710"/>
            <a:ext cx="1796650" cy="152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8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/>
              <p:nvPr/>
            </p:nvSpPr>
            <p:spPr>
              <a:xfrm>
                <a:off x="3948064" y="1270828"/>
                <a:ext cx="4295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800" dirty="0"/>
                  <a:t>Telescopio da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800" dirty="0"/>
                  <a:t> cm</a:t>
                </a:r>
                <a:r>
                  <a:rPr lang="it-IT" sz="2800" baseline="30000" dirty="0"/>
                  <a:t>2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7EAE62-FCD9-4764-83B4-6EC0CC7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64" y="1270828"/>
                <a:ext cx="4295873" cy="523220"/>
              </a:xfrm>
              <a:prstGeom prst="rect">
                <a:avLst/>
              </a:prstGeom>
              <a:blipFill>
                <a:blip r:embed="rId2"/>
                <a:stretch>
                  <a:fillRect l="-1847" t="-10465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2A09B1-2A88-466A-B334-1547D8170D9D}"/>
              </a:ext>
            </a:extLst>
          </p:cNvPr>
          <p:cNvSpPr txBox="1"/>
          <p:nvPr/>
        </p:nvSpPr>
        <p:spPr>
          <a:xfrm>
            <a:off x="6956655" y="3219153"/>
            <a:ext cx="43649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600" dirty="0"/>
              <a:t>In questo caso </a:t>
            </a:r>
            <a:r>
              <a:rPr lang="it-IT" sz="2600" b="1" dirty="0">
                <a:solidFill>
                  <a:srgbClr val="FF0000"/>
                </a:solidFill>
              </a:rPr>
              <a:t>altri ioni </a:t>
            </a:r>
            <a:r>
              <a:rPr lang="it-IT" sz="2600" dirty="0"/>
              <a:t>devono essere considerati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600" dirty="0"/>
              <a:t>Ioni ben separati in </a:t>
            </a:r>
            <a:r>
              <a:rPr lang="it-IT" sz="2600" i="1" dirty="0"/>
              <a:t>Z</a:t>
            </a:r>
            <a:r>
              <a:rPr lang="it-IT" sz="2600" dirty="0"/>
              <a:t> e in </a:t>
            </a:r>
            <a:r>
              <a:rPr lang="it-IT" sz="2600" i="1" dirty="0"/>
              <a:t>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Studio della PID ad alta energia di eccitazione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46AEA1A-BF93-48F5-B37A-C3413EDC5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72" y="1784030"/>
            <a:ext cx="5508462" cy="44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8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2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(VI)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01068"/>
                  </p:ext>
                </p:extLst>
              </p:nvPr>
            </p:nvGraphicFramePr>
            <p:xfrm>
              <a:off x="1476865" y="718063"/>
              <a:ext cx="9238268" cy="505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4890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404890">
                      <a:extLst>
                        <a:ext uri="{9D8B030D-6E8A-4147-A177-3AD203B41FA5}">
                          <a16:colId xmlns:a16="http://schemas.microsoft.com/office/drawing/2014/main" val="2630767007"/>
                        </a:ext>
                      </a:extLst>
                    </a:gridCol>
                    <a:gridCol w="4428488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1550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Stato di carica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Numero di eventi nella ROI </a:t>
                          </a:r>
                          <a:r>
                            <a:rPr lang="it-IT" sz="2000" dirty="0" err="1"/>
                            <a:t>norm</a:t>
                          </a:r>
                          <a:r>
                            <a:rPr lang="it-IT" sz="20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baseline="0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0.017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±0.010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5521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O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O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0.907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±0.002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22860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9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0.17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±0.03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4615820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 </m:t>
                                </m:r>
                                <m:sSup>
                                  <m:sSup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9500449"/>
                      </a:ext>
                    </a:extLst>
                  </a:tr>
                  <a:tr h="230664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9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230664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&lt;0.0010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±0.0001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73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5.7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±0.5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0.031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±0.004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0.14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±0.08</m:t>
                                </m:r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4">
                <a:extLst>
                  <a:ext uri="{FF2B5EF4-FFF2-40B4-BE49-F238E27FC236}">
                    <a16:creationId xmlns:a16="http://schemas.microsoft.com/office/drawing/2014/main" id="{788DD06B-32FD-490E-B94C-D85E50AC51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01068"/>
                  </p:ext>
                </p:extLst>
              </p:nvPr>
            </p:nvGraphicFramePr>
            <p:xfrm>
              <a:off x="1476865" y="718063"/>
              <a:ext cx="9238268" cy="505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4890">
                      <a:extLst>
                        <a:ext uri="{9D8B030D-6E8A-4147-A177-3AD203B41FA5}">
                          <a16:colId xmlns:a16="http://schemas.microsoft.com/office/drawing/2014/main" val="3118884990"/>
                        </a:ext>
                      </a:extLst>
                    </a:gridCol>
                    <a:gridCol w="2404890">
                      <a:extLst>
                        <a:ext uri="{9D8B030D-6E8A-4147-A177-3AD203B41FA5}">
                          <a16:colId xmlns:a16="http://schemas.microsoft.com/office/drawing/2014/main" val="2630767007"/>
                        </a:ext>
                      </a:extLst>
                    </a:gridCol>
                    <a:gridCol w="4428488">
                      <a:extLst>
                        <a:ext uri="{9D8B030D-6E8A-4147-A177-3AD203B41FA5}">
                          <a16:colId xmlns:a16="http://schemas.microsoft.com/office/drawing/2014/main" val="345670030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Stato di carica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Numero di eventi nella ROI </a:t>
                          </a:r>
                          <a:r>
                            <a:rPr lang="it-IT" sz="2000" dirty="0" err="1"/>
                            <a:t>norm</a:t>
                          </a:r>
                          <a:r>
                            <a:rPr lang="it-IT" sz="2000" dirty="0"/>
                            <a:t>. ad 1 evento di DCE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4543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baseline="0" dirty="0"/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184615" r="-550" b="-10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52135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O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284615" r="-550" b="-9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714791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O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384615" r="-550" b="-8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917445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9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484615" r="-550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4615820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575758" r="-550" b="-6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9500449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9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686154" r="-550" b="-5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558089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786154" r="-550" b="-4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87379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F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886154" r="-550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713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18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986154" r="-550" b="-2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51803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19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1086154" r="-550" b="-1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92589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30000" dirty="0"/>
                            <a:t>20</a:t>
                          </a:r>
                          <a:r>
                            <a:rPr lang="it-IT" sz="2000" dirty="0"/>
                            <a:t>Ne</a:t>
                          </a:r>
                          <a:endParaRPr lang="it-IT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aseline="0" dirty="0"/>
                            <a:t>8</a:t>
                          </a:r>
                          <a:r>
                            <a:rPr lang="it-IT" sz="2000" baseline="30000" dirty="0"/>
                            <a:t>+</a:t>
                          </a:r>
                          <a:endParaRPr lang="it-IT" sz="20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8666" t="-1186154" r="-550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66163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527C10B-79FC-434A-BA3E-200FD38E6A07}"/>
                  </a:ext>
                </a:extLst>
              </p:cNvPr>
              <p:cNvSpPr txBox="1"/>
              <p:nvPr/>
            </p:nvSpPr>
            <p:spPr>
              <a:xfrm>
                <a:off x="650450" y="5929456"/>
                <a:ext cx="44777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Rapporto S/B =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.0172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±0.0008</m:t>
                    </m:r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527C10B-79FC-434A-BA3E-200FD38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50" y="5929456"/>
                <a:ext cx="4477732" cy="461665"/>
              </a:xfrm>
              <a:prstGeom prst="rect">
                <a:avLst/>
              </a:prstGeom>
              <a:blipFill>
                <a:blip r:embed="rId3"/>
                <a:stretch>
                  <a:fillRect l="-2180" t="-10667" b="-30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172DF9-FBD6-4A90-BAA3-1B37DE2E5967}"/>
              </a:ext>
            </a:extLst>
          </p:cNvPr>
          <p:cNvSpPr txBox="1"/>
          <p:nvPr/>
        </p:nvSpPr>
        <p:spPr>
          <a:xfrm>
            <a:off x="6146473" y="5891755"/>
            <a:ext cx="528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Sensibilità di misura a 5</a:t>
            </a:r>
            <a:r>
              <a:rPr lang="el-GR" sz="2400" dirty="0"/>
              <a:t>σ</a:t>
            </a:r>
            <a:r>
              <a:rPr lang="it-IT" sz="2400" dirty="0"/>
              <a:t> = 300 µb</a:t>
            </a:r>
            <a:r>
              <a:rPr lang="it-IT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03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(VII)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DAE31CC-83F0-4CAB-8151-6CD89689911F}"/>
                  </a:ext>
                </a:extLst>
              </p:cNvPr>
              <p:cNvSpPr txBox="1"/>
              <p:nvPr/>
            </p:nvSpPr>
            <p:spPr>
              <a:xfrm>
                <a:off x="2385669" y="736916"/>
                <a:ext cx="74206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800" dirty="0"/>
                  <a:t>Studio della correlazione  </a:t>
                </a:r>
                <a:r>
                  <a:rPr lang="it-IT" sz="2800" dirty="0" err="1"/>
                  <a:t>tof</a:t>
                </a:r>
                <a14:m>
                  <m:oMath xmlns:m="http://schemas.openxmlformats.org/officeDocument/2006/math">
                    <m:r>
                      <a:rPr lang="it-IT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𝐶𝑠𝐼</m:t>
                        </m:r>
                      </m:sub>
                    </m:sSub>
                  </m:oMath>
                </a14:m>
                <a:endParaRPr lang="it-IT" sz="28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DAE31CC-83F0-4CAB-8151-6CD896899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669" y="736916"/>
                <a:ext cx="7420663" cy="523220"/>
              </a:xfrm>
              <a:prstGeom prst="rect">
                <a:avLst/>
              </a:prstGeom>
              <a:blipFill>
                <a:blip r:embed="rId2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474C09A6-A4CF-400B-86E4-AFD7975B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4" y="1294633"/>
            <a:ext cx="6070059" cy="487406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5AD8E4-3C0A-4341-A9F3-F6B864DB0340}"/>
              </a:ext>
            </a:extLst>
          </p:cNvPr>
          <p:cNvSpPr txBox="1"/>
          <p:nvPr/>
        </p:nvSpPr>
        <p:spPr>
          <a:xfrm>
            <a:off x="7220510" y="3691463"/>
            <a:ext cx="4422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Si riesce a separare lo ione di interesse dai contaminanti purché la </a:t>
            </a:r>
            <a:r>
              <a:rPr lang="it-IT" sz="2400" dirty="0">
                <a:solidFill>
                  <a:srgbClr val="FF0000"/>
                </a:solidFill>
              </a:rPr>
              <a:t>risoluzione temporale </a:t>
            </a:r>
            <a:r>
              <a:rPr lang="it-IT" sz="2400" dirty="0"/>
              <a:t>sia minore di </a:t>
            </a:r>
            <a:r>
              <a:rPr lang="it-IT" sz="2400" dirty="0">
                <a:solidFill>
                  <a:srgbClr val="FF0000"/>
                </a:solidFill>
              </a:rPr>
              <a:t>10 ns </a:t>
            </a:r>
            <a:r>
              <a:rPr lang="it-IT" sz="2400" dirty="0"/>
              <a:t>(obiettivo sperimentalmente realizzabile)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EBCF0D5-208D-4446-AEB6-753F8ED695F2}"/>
                  </a:ext>
                </a:extLst>
              </p:cNvPr>
              <p:cNvSpPr txBox="1"/>
              <p:nvPr/>
            </p:nvSpPr>
            <p:spPr>
              <a:xfrm>
                <a:off x="8349386" y="2424176"/>
                <a:ext cx="1881669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tof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EBCF0D5-208D-4446-AEB6-753F8ED69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386" y="2424176"/>
                <a:ext cx="1881669" cy="741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64A220-FE1A-4A9F-9F08-06A41248B4E0}"/>
              </a:ext>
            </a:extLst>
          </p:cNvPr>
          <p:cNvSpPr txBox="1"/>
          <p:nvPr/>
        </p:nvSpPr>
        <p:spPr>
          <a:xfrm>
            <a:off x="7653695" y="1735377"/>
            <a:ext cx="327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tof</a:t>
            </a:r>
            <a:r>
              <a:rPr lang="it-IT" sz="2400" dirty="0"/>
              <a:t> = tempo di volo</a:t>
            </a:r>
          </a:p>
        </p:txBody>
      </p:sp>
    </p:spTree>
    <p:extLst>
      <p:ext uri="{BB962C8B-B14F-4D97-AF65-F5344CB8AC3E}">
        <p14:creationId xmlns:p14="http://schemas.microsoft.com/office/powerpoint/2010/main" val="1328636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(VIII)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Studio della granularità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EDAB16-9B43-4E53-9B52-E8AB38A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00" y="1383247"/>
            <a:ext cx="6097087" cy="414042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7C9F7D-946B-42AF-816D-5699D53C28F2}"/>
              </a:ext>
            </a:extLst>
          </p:cNvPr>
          <p:cNvSpPr txBox="1"/>
          <p:nvPr/>
        </p:nvSpPr>
        <p:spPr>
          <a:xfrm>
            <a:off x="7117237" y="1875169"/>
            <a:ext cx="4025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All’aumentare della superficie di rivelazione la sensibilità di misura migliora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08BB2AC-07E8-4F92-954B-C549046CD1B7}"/>
                  </a:ext>
                </a:extLst>
              </p:cNvPr>
              <p:cNvSpPr txBox="1"/>
              <p:nvPr/>
            </p:nvSpPr>
            <p:spPr>
              <a:xfrm>
                <a:off x="7117236" y="3690532"/>
                <a:ext cx="40252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Dal punto di vista della PID la condizione di granularità ottimale è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it-IT" sz="2400" dirty="0">
                    <a:solidFill>
                      <a:srgbClr val="FF0000"/>
                    </a:solidFill>
                  </a:rPr>
                  <a:t> cm</a:t>
                </a:r>
                <a:r>
                  <a:rPr lang="it-IT" sz="2400" baseline="30000" dirty="0">
                    <a:solidFill>
                      <a:srgbClr val="FF0000"/>
                    </a:solidFill>
                  </a:rPr>
                  <a:t>2</a:t>
                </a:r>
                <a:endParaRPr lang="it-IT" sz="2400" baseline="30000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08BB2AC-07E8-4F92-954B-C549046C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236" y="3690532"/>
                <a:ext cx="4025245" cy="1200329"/>
              </a:xfrm>
              <a:prstGeom prst="rect">
                <a:avLst/>
              </a:prstGeom>
              <a:blipFill>
                <a:blip r:embed="rId3"/>
                <a:stretch>
                  <a:fillRect l="-2424" t="-4061" b="-10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55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1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RISULTATI (IX)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Studio della granularità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08BB2AC-07E8-4F92-954B-C549046CD1B7}"/>
              </a:ext>
            </a:extLst>
          </p:cNvPr>
          <p:cNvSpPr txBox="1"/>
          <p:nvPr/>
        </p:nvSpPr>
        <p:spPr>
          <a:xfrm>
            <a:off x="1566041" y="1490968"/>
            <a:ext cx="3534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Ad alti rate il pile-up può diventare significativo</a:t>
            </a:r>
            <a:endParaRPr lang="it-IT" sz="2400" baseline="300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6827DB-C6F9-427E-A6F7-BC004683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99" y="2267905"/>
            <a:ext cx="6117701" cy="4154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BB02E7E-1748-4EAD-9AB3-D8C040E97353}"/>
                  </a:ext>
                </a:extLst>
              </p:cNvPr>
              <p:cNvSpPr txBox="1"/>
              <p:nvPr/>
            </p:nvSpPr>
            <p:spPr>
              <a:xfrm>
                <a:off x="6429078" y="1547942"/>
                <a:ext cx="4862264" cy="8142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(&gt;1)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BB02E7E-1748-4EAD-9AB3-D8C040E9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078" y="1547942"/>
                <a:ext cx="4862264" cy="814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2DF270B-A159-480F-91F8-DDF77D44021B}"/>
              </a:ext>
            </a:extLst>
          </p:cNvPr>
          <p:cNvSpPr txBox="1"/>
          <p:nvPr/>
        </p:nvSpPr>
        <p:spPr>
          <a:xfrm>
            <a:off x="6827769" y="3331646"/>
            <a:ext cx="4652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Oltre a PID e pile-up bisogna considerare anche il numero totale di dispositivi e il numero di canali per la lettura</a:t>
            </a:r>
            <a:endParaRPr lang="it-IT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A510331-0BA1-4382-B24E-9C6578B96D8D}"/>
                  </a:ext>
                </a:extLst>
              </p:cNvPr>
              <p:cNvSpPr txBox="1"/>
              <p:nvPr/>
            </p:nvSpPr>
            <p:spPr>
              <a:xfrm>
                <a:off x="6827769" y="4975788"/>
                <a:ext cx="35340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I telescopi da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400" baseline="30000" dirty="0"/>
                  <a:t> </a:t>
                </a:r>
                <a:r>
                  <a:rPr lang="it-IT" sz="2400" dirty="0"/>
                  <a:t>rappresentano il </a:t>
                </a:r>
                <a:r>
                  <a:rPr lang="it-IT" sz="2400" b="1" dirty="0">
                    <a:solidFill>
                      <a:srgbClr val="FF0000"/>
                    </a:solidFill>
                  </a:rPr>
                  <a:t>migliore compromesso</a:t>
                </a:r>
                <a:endParaRPr lang="it-IT" sz="24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A510331-0BA1-4382-B24E-9C6578B96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769" y="4975788"/>
                <a:ext cx="3534007" cy="1200329"/>
              </a:xfrm>
              <a:prstGeom prst="rect">
                <a:avLst/>
              </a:prstGeom>
              <a:blipFill>
                <a:blip r:embed="rId4"/>
                <a:stretch>
                  <a:fillRect l="-2586" t="-4061" b="-10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DEAC868-F8FF-4E1C-8F18-3B18522FE099}"/>
                  </a:ext>
                </a:extLst>
              </p:cNvPr>
              <p:cNvSpPr txBox="1"/>
              <p:nvPr/>
            </p:nvSpPr>
            <p:spPr>
              <a:xfrm>
                <a:off x="8136168" y="2651920"/>
                <a:ext cx="16753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2400" dirty="0">
                    <a:ea typeface="Cambria Math" panose="02040503050406030204" pitchFamily="18" charset="0"/>
                  </a:rPr>
                  <a:t>con 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it-IT" sz="2400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DEAC868-F8FF-4E1C-8F18-3B18522F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168" y="2651920"/>
                <a:ext cx="1675395" cy="369332"/>
              </a:xfrm>
              <a:prstGeom prst="rect">
                <a:avLst/>
              </a:prstGeom>
              <a:blipFill>
                <a:blip r:embed="rId5"/>
                <a:stretch>
                  <a:fillRect l="-11273" t="-24590" r="-3273" b="-491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95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90585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IL TEST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4A13F5-6155-4E20-ACB6-F368379392F5}"/>
              </a:ext>
            </a:extLst>
          </p:cNvPr>
          <p:cNvSpPr txBox="1"/>
          <p:nvPr/>
        </p:nvSpPr>
        <p:spPr>
          <a:xfrm>
            <a:off x="2787192" y="811890"/>
            <a:ext cx="6617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0000"/>
                </a:solidFill>
              </a:rPr>
              <a:t>Test</a:t>
            </a:r>
            <a:r>
              <a:rPr lang="it-IT" sz="2400" dirty="0"/>
              <a:t> con fascio accelerato svolto ad Aprile 2019: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Fascio di </a:t>
            </a:r>
            <a:r>
              <a:rPr lang="it-IT" sz="2400" baseline="30000" dirty="0"/>
              <a:t>20</a:t>
            </a:r>
            <a:r>
              <a:rPr lang="it-IT" sz="2400" dirty="0"/>
              <a:t>Ne</a:t>
            </a:r>
            <a:r>
              <a:rPr lang="it-IT" sz="2400" baseline="30000" dirty="0"/>
              <a:t>10+</a:t>
            </a:r>
            <a:r>
              <a:rPr lang="it-IT" sz="2400" dirty="0"/>
              <a:t> dal CS a 400 </a:t>
            </a:r>
            <a:r>
              <a:rPr lang="it-IT" sz="2400" dirty="0" err="1"/>
              <a:t>MeV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Target di </a:t>
            </a:r>
            <a:r>
              <a:rPr lang="it-IT" sz="2400" baseline="30000" dirty="0"/>
              <a:t>12</a:t>
            </a:r>
            <a:r>
              <a:rPr lang="it-IT" sz="2400" dirty="0"/>
              <a:t>C e di </a:t>
            </a:r>
            <a:r>
              <a:rPr lang="it-IT" sz="2400" baseline="30000" dirty="0"/>
              <a:t>197</a:t>
            </a:r>
            <a:r>
              <a:rPr lang="it-IT" sz="2400" dirty="0"/>
              <a:t>Au</a:t>
            </a:r>
            <a:endParaRPr lang="it-IT" sz="2400" baseline="30000" dirty="0"/>
          </a:p>
        </p:txBody>
      </p:sp>
      <p:pic>
        <p:nvPicPr>
          <p:cNvPr id="5" name="Immagine 4" descr="Immagine che contiene torta, interni, tavolo, compleanno&#10;&#10;Descrizione generata automaticamente">
            <a:extLst>
              <a:ext uri="{FF2B5EF4-FFF2-40B4-BE49-F238E27FC236}">
                <a16:creationId xmlns:a16="http://schemas.microsoft.com/office/drawing/2014/main" id="{B5582B78-4D51-45BC-BF14-E1BF380E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6" y="2253782"/>
            <a:ext cx="3456001" cy="2592000"/>
          </a:xfrm>
          <a:prstGeom prst="rect">
            <a:avLst/>
          </a:prstGeom>
        </p:spPr>
      </p:pic>
      <p:pic>
        <p:nvPicPr>
          <p:cNvPr id="7" name="Immagine 6" descr="Immagine che contiene interni, fotografia, pensile, sedendo&#10;&#10;Descrizione generata automaticamente">
            <a:extLst>
              <a:ext uri="{FF2B5EF4-FFF2-40B4-BE49-F238E27FC236}">
                <a16:creationId xmlns:a16="http://schemas.microsoft.com/office/drawing/2014/main" id="{E96D8B63-BAA0-4B6F-BF00-D4D410CA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70" y="2253782"/>
            <a:ext cx="3511296" cy="2592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3B67C76-2BEF-4106-9264-CCCDF0E25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764" y="2253782"/>
            <a:ext cx="3456000" cy="259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F8BD4475-B5B2-4BB4-97B2-7FCC4DDBC52A}"/>
                  </a:ext>
                </a:extLst>
              </p:cNvPr>
              <p:cNvSpPr txBox="1"/>
              <p:nvPr/>
            </p:nvSpPr>
            <p:spPr>
              <a:xfrm>
                <a:off x="213674" y="5054490"/>
                <a:ext cx="14517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SiC 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it-IT" dirty="0"/>
                  <a:t> cm</a:t>
                </a:r>
                <a:r>
                  <a:rPr lang="it-IT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Spessore 10 µm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F8BD4475-B5B2-4BB4-97B2-7FCC4DDBC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74" y="5054490"/>
                <a:ext cx="1451728" cy="1200329"/>
              </a:xfrm>
              <a:prstGeom prst="rect">
                <a:avLst/>
              </a:prstGeom>
              <a:blipFill>
                <a:blip r:embed="rId5"/>
                <a:stretch>
                  <a:fillRect l="-3361" t="-2538" b="-7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75FDBAD-2FB2-43D5-9A4A-FB7F92454CD5}"/>
                  </a:ext>
                </a:extLst>
              </p:cNvPr>
              <p:cNvSpPr txBox="1"/>
              <p:nvPr/>
            </p:nvSpPr>
            <p:spPr>
              <a:xfrm>
                <a:off x="2300146" y="5049637"/>
                <a:ext cx="161984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SiC B</a:t>
                </a:r>
              </a:p>
              <a:p>
                <a:r>
                  <a:rPr lang="it-IT" dirty="0"/>
                  <a:t>4 </a:t>
                </a:r>
                <a:r>
                  <a:rPr lang="it-IT" dirty="0" err="1"/>
                  <a:t>pad</a:t>
                </a:r>
                <a:r>
                  <a:rPr lang="it-IT" dirty="0"/>
                  <a:t> da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it-IT" dirty="0"/>
                  <a:t> mm</a:t>
                </a:r>
                <a:r>
                  <a:rPr lang="it-IT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Spessore 100 µm</a:t>
                </a:r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75FDBAD-2FB2-43D5-9A4A-FB7F92454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146" y="5049637"/>
                <a:ext cx="1619841" cy="1477328"/>
              </a:xfrm>
              <a:prstGeom prst="rect">
                <a:avLst/>
              </a:prstGeom>
              <a:blipFill>
                <a:blip r:embed="rId6"/>
                <a:stretch>
                  <a:fillRect l="-3008" t="-2058" b="-53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87B49DB-6764-47BF-A407-7F18B1F646A7}"/>
                  </a:ext>
                </a:extLst>
              </p:cNvPr>
              <p:cNvSpPr txBox="1"/>
              <p:nvPr/>
            </p:nvSpPr>
            <p:spPr>
              <a:xfrm>
                <a:off x="4421170" y="5019194"/>
                <a:ext cx="14517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 err="1"/>
                  <a:t>CsI</a:t>
                </a:r>
                <a:r>
                  <a:rPr lang="it-IT" b="1" dirty="0"/>
                  <a:t> 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it-IT" dirty="0"/>
                  <a:t> cm</a:t>
                </a:r>
                <a:r>
                  <a:rPr lang="it-IT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Spessore 5 mm</a:t>
                </a: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87B49DB-6764-47BF-A407-7F18B1F64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70" y="5019194"/>
                <a:ext cx="1451728" cy="1200329"/>
              </a:xfrm>
              <a:prstGeom prst="rect">
                <a:avLst/>
              </a:prstGeom>
              <a:blipFill>
                <a:blip r:embed="rId7"/>
                <a:stretch>
                  <a:fillRect l="-3361" t="-2538" b="-7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2EB0D89-4703-47F9-BE6F-A33023842C3D}"/>
                  </a:ext>
                </a:extLst>
              </p:cNvPr>
              <p:cNvSpPr txBox="1"/>
              <p:nvPr/>
            </p:nvSpPr>
            <p:spPr>
              <a:xfrm>
                <a:off x="6477778" y="5019194"/>
                <a:ext cx="175653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CsI B</a:t>
                </a:r>
              </a:p>
              <a:p>
                <a:r>
                  <a:rPr lang="it-IT" dirty="0"/>
                  <a:t>4 regioni da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dirty="0"/>
                  <a:t> cm</a:t>
                </a:r>
                <a:r>
                  <a:rPr lang="it-IT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Spessore </a:t>
                </a:r>
                <a:br>
                  <a:rPr lang="it-IT" dirty="0"/>
                </a:br>
                <a:r>
                  <a:rPr lang="it-IT" dirty="0"/>
                  <a:t>5 mm</a:t>
                </a:r>
                <a:endParaRPr lang="it-IT" baseline="30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2EB0D89-4703-47F9-BE6F-A3302384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778" y="5019194"/>
                <a:ext cx="1756535" cy="1477328"/>
              </a:xfrm>
              <a:prstGeom prst="rect">
                <a:avLst/>
              </a:prstGeom>
              <a:blipFill>
                <a:blip r:embed="rId8"/>
                <a:stretch>
                  <a:fillRect l="-3125" t="-2058" b="-53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63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1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VALIDAZIONE DELLA SIMULAZIONE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Analisi dei dati per scelta del campione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9CBC25-A37C-4888-A4D7-620C1BD0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3" y="1278990"/>
            <a:ext cx="5155873" cy="4140000"/>
          </a:xfrm>
          <a:prstGeom prst="rect">
            <a:avLst/>
          </a:prstGeom>
        </p:spPr>
      </p:pic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A188EE9-50BC-41CA-BA00-6BC583D9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52" y="1278990"/>
            <a:ext cx="5155873" cy="4140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909438-945C-445F-A335-4D4043D9752F}"/>
              </a:ext>
            </a:extLst>
          </p:cNvPr>
          <p:cNvSpPr txBox="1"/>
          <p:nvPr/>
        </p:nvSpPr>
        <p:spPr>
          <a:xfrm>
            <a:off x="1055143" y="5631809"/>
            <a:ext cx="397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Identificazione in </a:t>
            </a:r>
            <a:r>
              <a:rPr lang="it-IT" sz="24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222AE35-1A1A-432A-84F2-EF563DE58070}"/>
                  </a:ext>
                </a:extLst>
              </p:cNvPr>
              <p:cNvSpPr txBox="1"/>
              <p:nvPr/>
            </p:nvSpPr>
            <p:spPr>
              <a:xfrm>
                <a:off x="7062941" y="5584588"/>
                <a:ext cx="3741094" cy="707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/>
                  <a:t>Identificazione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it-IT" sz="2400" i="1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222AE35-1A1A-432A-84F2-EF563DE58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41" y="5584588"/>
                <a:ext cx="3741094" cy="707373"/>
              </a:xfrm>
              <a:prstGeom prst="rect">
                <a:avLst/>
              </a:prstGeom>
              <a:blipFill>
                <a:blip r:embed="rId4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703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71731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VALIDAZIONE DELLA SIMULAZIONE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AE31CC-83F0-4CAB-8151-6CD89689911F}"/>
              </a:ext>
            </a:extLst>
          </p:cNvPr>
          <p:cNvSpPr txBox="1"/>
          <p:nvPr/>
        </p:nvSpPr>
        <p:spPr>
          <a:xfrm>
            <a:off x="2385669" y="736916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Confronto tra i dati sperimentali e quelli simulati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A4F1AA7-A29A-40D0-B9E6-48926581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716" y="1629000"/>
            <a:ext cx="5301267" cy="3600000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ABF5C63-9F0D-4FE6-93A6-1FAFB61B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7" y="1629000"/>
            <a:ext cx="5301267" cy="3600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E8D2F0C-A828-414D-99C7-9A0599A84C8B}"/>
              </a:ext>
            </a:extLst>
          </p:cNvPr>
          <p:cNvSpPr txBox="1"/>
          <p:nvPr/>
        </p:nvSpPr>
        <p:spPr>
          <a:xfrm>
            <a:off x="2385668" y="5637175"/>
            <a:ext cx="74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Significativa compatibilità</a:t>
            </a:r>
          </a:p>
        </p:txBody>
      </p:sp>
    </p:spTree>
    <p:extLst>
      <p:ext uri="{BB962C8B-B14F-4D97-AF65-F5344CB8AC3E}">
        <p14:creationId xmlns:p14="http://schemas.microsoft.com/office/powerpoint/2010/main" val="4242373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C6F0A0B-A970-47A7-9D46-5C4D7D7A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835" y="2787185"/>
            <a:ext cx="2690011" cy="2160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1994B8-D1D7-4650-AF5F-FBF81661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826" y="517982"/>
            <a:ext cx="2690020" cy="216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2FC56B-A4BC-E248-90AA-C5D545C45A1B}"/>
              </a:ext>
            </a:extLst>
          </p:cNvPr>
          <p:cNvSpPr txBox="1"/>
          <p:nvPr/>
        </p:nvSpPr>
        <p:spPr>
          <a:xfrm>
            <a:off x="1566041" y="103697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CONCLUSIONI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A45103-FCEA-4DA4-9E31-BF4EDB015FAB}"/>
              </a:ext>
            </a:extLst>
          </p:cNvPr>
          <p:cNvSpPr txBox="1"/>
          <p:nvPr/>
        </p:nvSpPr>
        <p:spPr>
          <a:xfrm>
            <a:off x="1310325" y="985199"/>
            <a:ext cx="6306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Tecnologia </a:t>
            </a:r>
            <a:r>
              <a:rPr lang="it-IT" sz="2400" dirty="0" err="1"/>
              <a:t>SiC-CsI</a:t>
            </a:r>
            <a:r>
              <a:rPr lang="it-IT" sz="2400" dirty="0"/>
              <a:t> in grado di separare efficacemente gli ioni in </a:t>
            </a:r>
            <a:r>
              <a:rPr lang="it-IT" sz="2400" i="1" dirty="0"/>
              <a:t>Z</a:t>
            </a:r>
            <a:r>
              <a:rPr lang="it-IT" sz="2400" dirty="0"/>
              <a:t> e in </a:t>
            </a:r>
            <a:r>
              <a:rPr lang="it-IT" sz="2400" i="1" dirty="0"/>
              <a:t>A  </a:t>
            </a:r>
            <a:r>
              <a:rPr lang="it-IT" sz="2400" dirty="0"/>
              <a:t>e sensibilità di misura sufficiente per DCE</a:t>
            </a:r>
            <a:endParaRPr lang="it-IT" sz="2400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EC1409-F22D-49E0-A314-5FD930237612}"/>
              </a:ext>
            </a:extLst>
          </p:cNvPr>
          <p:cNvSpPr txBox="1"/>
          <p:nvPr/>
        </p:nvSpPr>
        <p:spPr>
          <a:xfrm>
            <a:off x="1310325" y="3035220"/>
            <a:ext cx="5055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Per lo studio di DCE ad alta energia di eccitazione necessaria misura del tempo di volo con precisione migliore di 10 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6E889F3-EBD7-49F7-8A66-E9BAC5AF93B1}"/>
                  </a:ext>
                </a:extLst>
              </p:cNvPr>
              <p:cNvSpPr txBox="1"/>
              <p:nvPr/>
            </p:nvSpPr>
            <p:spPr>
              <a:xfrm>
                <a:off x="1338987" y="5123271"/>
                <a:ext cx="475701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Telescopio da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1.5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</m:oMath>
                </a14:m>
                <a:r>
                  <a:rPr lang="it-IT" sz="2400" dirty="0"/>
                  <a:t> cm</a:t>
                </a:r>
                <a:r>
                  <a:rPr lang="it-IT" sz="2400" baseline="30000" dirty="0"/>
                  <a:t>2</a:t>
                </a:r>
                <a:r>
                  <a:rPr lang="it-IT" sz="2400" dirty="0"/>
                  <a:t> migliore compromesso tra diverse esigenze (PID, pile-up, costi, numero di canali, …)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6E889F3-EBD7-49F7-8A66-E9BAC5AF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987" y="5123271"/>
                <a:ext cx="4757013" cy="1569660"/>
              </a:xfrm>
              <a:prstGeom prst="rect">
                <a:avLst/>
              </a:prstGeom>
              <a:blipFill>
                <a:blip r:embed="rId4"/>
                <a:stretch>
                  <a:fillRect l="-1795" t="-3101" r="-2692" b="-77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EA20C817-5A68-4A87-92E4-D09DB575C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651" y="4968347"/>
            <a:ext cx="2650630" cy="180000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68491F-0A5B-42B2-A50F-CF158A292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842" y="4960534"/>
            <a:ext cx="265063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FE09EC-5822-284D-9518-85E9289AD844}"/>
              </a:ext>
            </a:extLst>
          </p:cNvPr>
          <p:cNvSpPr txBox="1"/>
          <p:nvPr/>
        </p:nvSpPr>
        <p:spPr>
          <a:xfrm>
            <a:off x="3384330" y="2767281"/>
            <a:ext cx="5423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Grazie per la cortese attenzione!</a:t>
            </a:r>
          </a:p>
        </p:txBody>
      </p:sp>
    </p:spTree>
    <p:extLst>
      <p:ext uri="{BB962C8B-B14F-4D97-AF65-F5344CB8AC3E}">
        <p14:creationId xmlns:p14="http://schemas.microsoft.com/office/powerpoint/2010/main" val="189640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3D5291-3F1C-9C46-A9F0-3CC695EBF2DE}"/>
              </a:ext>
            </a:extLst>
          </p:cNvPr>
          <p:cNvSpPr txBox="1"/>
          <p:nvPr/>
        </p:nvSpPr>
        <p:spPr>
          <a:xfrm>
            <a:off x="742037" y="243624"/>
            <a:ext cx="1070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DOPPIO DECADIMENTO BETA SENZA NEUTRINI (0</a:t>
            </a:r>
            <a:r>
              <a:rPr lang="el-GR" sz="3600" b="1" dirty="0"/>
              <a:t>νββ</a:t>
            </a:r>
            <a:r>
              <a:rPr lang="it-IT" sz="3600" b="1" dirty="0"/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E2F475-053D-F443-B1A7-3A15423FB27C}"/>
              </a:ext>
            </a:extLst>
          </p:cNvPr>
          <p:cNvSpPr txBox="1"/>
          <p:nvPr/>
        </p:nvSpPr>
        <p:spPr>
          <a:xfrm>
            <a:off x="6762702" y="3664669"/>
            <a:ext cx="490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Limiti per </a:t>
            </a:r>
            <a:r>
              <a:rPr lang="it-IT" sz="2400" baseline="30000" dirty="0"/>
              <a:t>76</a:t>
            </a:r>
            <a:r>
              <a:rPr lang="it-IT" sz="2400" dirty="0"/>
              <a:t>Ge:      </a:t>
            </a:r>
            <a:r>
              <a:rPr lang="it-IT" sz="2400" i="1" dirty="0"/>
              <a:t>T</a:t>
            </a:r>
            <a:r>
              <a:rPr lang="it-IT" sz="2400" i="1" baseline="-25000" dirty="0"/>
              <a:t>1/2</a:t>
            </a:r>
            <a:r>
              <a:rPr lang="it-IT" sz="2400" i="1" dirty="0"/>
              <a:t> &gt; 8.0 x 10</a:t>
            </a:r>
            <a:r>
              <a:rPr lang="it-IT" sz="2400" i="1" baseline="30000" dirty="0"/>
              <a:t>25</a:t>
            </a:r>
            <a:r>
              <a:rPr lang="it-IT" sz="2400" i="1" dirty="0"/>
              <a:t> </a:t>
            </a:r>
            <a:r>
              <a:rPr lang="it-IT" sz="2400" dirty="0" err="1"/>
              <a:t>yr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4992CE-D338-E449-9138-8EE2620971F9}"/>
                  </a:ext>
                </a:extLst>
              </p:cNvPr>
              <p:cNvSpPr txBox="1"/>
              <p:nvPr/>
            </p:nvSpPr>
            <p:spPr>
              <a:xfrm>
                <a:off x="6193410" y="2158490"/>
                <a:ext cx="5276193" cy="531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𝑒𝑖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A4992CE-D338-E449-9138-8EE26209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410" y="2158490"/>
                <a:ext cx="5276193" cy="531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km.phys.sci.osaka-u.ac.jp/en/research/img/r01_img01.gif">
            <a:extLst>
              <a:ext uri="{FF2B5EF4-FFF2-40B4-BE49-F238E27FC236}">
                <a16:creationId xmlns:a16="http://schemas.microsoft.com/office/drawing/2014/main" id="{C17FA229-D555-2B4C-8545-C7F9701EE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48611" t="-1591" r="34" b="13280"/>
          <a:stretch/>
        </p:blipFill>
        <p:spPr bwMode="auto">
          <a:xfrm>
            <a:off x="965600" y="1631968"/>
            <a:ext cx="3179200" cy="2977009"/>
          </a:xfrm>
          <a:prstGeom prst="rect">
            <a:avLst/>
          </a:prstGeom>
          <a:noFill/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D8B29AE9-7547-844F-9118-C37BC729581F}"/>
              </a:ext>
            </a:extLst>
          </p:cNvPr>
          <p:cNvSpPr/>
          <p:nvPr/>
        </p:nvSpPr>
        <p:spPr>
          <a:xfrm>
            <a:off x="139794" y="4882343"/>
            <a:ext cx="60536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Oltre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il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Modello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Standard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Accesso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alla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scala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di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massa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assoluta del neutrino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Chiarificazione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della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natura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del neutrino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Violazione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della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conservazione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del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numero</a:t>
            </a: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leptonico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+mj-lt"/>
              <a:buAutoNum type="arabicPeriod"/>
              <a:tabLst/>
              <a:defRPr/>
            </a:pP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Possibile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spiegazione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dell’asimmetria</a:t>
            </a:r>
            <a:r>
              <a:rPr lang="en-US" altLang="ja-JP" sz="160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ja-JP" sz="1600" b="1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materia-antimateria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70B908B-E67B-0648-AB1C-54234D129A2B}"/>
                  </a:ext>
                </a:extLst>
              </p:cNvPr>
              <p:cNvSpPr txBox="1"/>
              <p:nvPr/>
            </p:nvSpPr>
            <p:spPr>
              <a:xfrm>
                <a:off x="776526" y="1187150"/>
                <a:ext cx="3179200" cy="46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PrePr>
                          <m:sub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𝑍</m:t>
                            </m:r>
                          </m:sub>
                          <m:sup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𝐴</m:t>
                            </m:r>
                          </m:sup>
                          <m:e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</m:sPre>
                      </m:e>
                      <m:sub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  <m:r>
                      <a:rPr kumimoji="0" lang="it-IT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→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MS PGothic" panose="020B0600070205080204" pitchFamily="34" charset="-128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PrePr>
                          <m:sub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𝑍</m:t>
                            </m:r>
                            <m:r>
                              <a:rPr kumimoji="0" lang="it-IT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𝐴</m:t>
                            </m:r>
                          </m:sup>
                          <m:e>
                            <m:r>
                              <a:rPr kumimoji="0" lang="it-IT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𝑌</m:t>
                            </m:r>
                          </m:e>
                        </m:sPre>
                      </m:e>
                      <m:sub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𝑁</m:t>
                        </m:r>
                        <m:r>
                          <a:rPr kumimoji="0" lang="it-IT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it-IT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it-IT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−</m:t>
                        </m:r>
                      </m:sup>
                    </m:sSup>
                  </m:oMath>
                </a14:m>
                <a:endParaRPr kumimoji="0" lang="it-IT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70B908B-E67B-0648-AB1C-54234D12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6" y="1187150"/>
                <a:ext cx="3179200" cy="468911"/>
              </a:xfrm>
              <a:prstGeom prst="rect">
                <a:avLst/>
              </a:prstGeom>
              <a:blipFill>
                <a:blip r:embed="rId4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C29BD2-14BF-4BB8-816E-A548E5E8B532}"/>
              </a:ext>
            </a:extLst>
          </p:cNvPr>
          <p:cNvSpPr txBox="1"/>
          <p:nvPr/>
        </p:nvSpPr>
        <p:spPr>
          <a:xfrm>
            <a:off x="6762702" y="4420678"/>
            <a:ext cx="490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Limiti per </a:t>
            </a:r>
            <a:r>
              <a:rPr lang="it-IT" sz="2400" baseline="30000" dirty="0"/>
              <a:t>136</a:t>
            </a:r>
            <a:r>
              <a:rPr lang="it-IT" sz="2400" dirty="0"/>
              <a:t>Xe:      </a:t>
            </a:r>
            <a:r>
              <a:rPr lang="it-IT" sz="2400" i="1" dirty="0"/>
              <a:t>T</a:t>
            </a:r>
            <a:r>
              <a:rPr lang="it-IT" sz="2400" i="1" baseline="-25000" dirty="0"/>
              <a:t>1/2</a:t>
            </a:r>
            <a:r>
              <a:rPr lang="it-IT" sz="2400" i="1" dirty="0"/>
              <a:t> &gt; 1.1 x 10</a:t>
            </a:r>
            <a:r>
              <a:rPr lang="it-IT" sz="2400" i="1" baseline="30000" dirty="0"/>
              <a:t>26</a:t>
            </a:r>
            <a:r>
              <a:rPr lang="it-IT" sz="2400" i="1" dirty="0"/>
              <a:t> </a:t>
            </a:r>
            <a:r>
              <a:rPr lang="it-IT" sz="2400" dirty="0" err="1"/>
              <a:t>yr</a:t>
            </a:r>
            <a:endParaRPr lang="it-IT" sz="2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F4C5E90-6F56-4C2B-8274-D209E6686ED4}"/>
              </a:ext>
            </a:extLst>
          </p:cNvPr>
          <p:cNvSpPr txBox="1"/>
          <p:nvPr/>
        </p:nvSpPr>
        <p:spPr>
          <a:xfrm>
            <a:off x="4825146" y="1092880"/>
            <a:ext cx="254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FF0000"/>
                </a:solidFill>
              </a:rPr>
              <a:t>Mai osservato!</a:t>
            </a:r>
          </a:p>
        </p:txBody>
      </p:sp>
    </p:spTree>
    <p:extLst>
      <p:ext uri="{BB962C8B-B14F-4D97-AF65-F5344CB8AC3E}">
        <p14:creationId xmlns:p14="http://schemas.microsoft.com/office/powerpoint/2010/main" val="112568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BA80D2-C742-6044-8EBD-AAE17313B7F9}"/>
              </a:ext>
            </a:extLst>
          </p:cNvPr>
          <p:cNvSpPr txBox="1"/>
          <p:nvPr/>
        </p:nvSpPr>
        <p:spPr>
          <a:xfrm>
            <a:off x="1566041" y="147146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ELEMENTI DI MATRICE NUCLEARE (</a:t>
            </a:r>
            <a:r>
              <a:rPr lang="it-IT" sz="3600" b="1" dirty="0" err="1"/>
              <a:t>NMEs</a:t>
            </a:r>
            <a:r>
              <a:rPr lang="it-IT" sz="3600" b="1" dirty="0"/>
              <a:t>)</a:t>
            </a: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BA7438F1-C944-4FCC-AD4C-E12E9F0C9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91" y="1670214"/>
            <a:ext cx="7124700" cy="4705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09511E2-B55D-4237-84CE-38B19E49F72C}"/>
                  </a:ext>
                </a:extLst>
              </p:cNvPr>
              <p:cNvSpPr txBox="1"/>
              <p:nvPr/>
            </p:nvSpPr>
            <p:spPr>
              <a:xfrm>
                <a:off x="2768335" y="1212270"/>
                <a:ext cx="3538194" cy="46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sup>
                      </m:sSup>
                      <m:r>
                        <m:rPr>
                          <m:nor/>
                        </m:rPr>
                        <a:rPr lang="it-IT" sz="2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2600" dirty="0"/>
                        <m:t>=</m:t>
                      </m:r>
                      <m:r>
                        <m:rPr>
                          <m:nor/>
                        </m:rPr>
                        <a:rPr lang="it-IT" sz="2600" b="0" i="0" dirty="0" smtClean="0"/>
                        <m:t> 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it-IT" sz="2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600" b="0" i="1" dirty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𝜐𝛽𝛽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60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09511E2-B55D-4237-84CE-38B19E49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335" y="1212270"/>
                <a:ext cx="3538194" cy="46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2F72EE-6A99-414B-A71F-72E35273036F}"/>
              </a:ext>
            </a:extLst>
          </p:cNvPr>
          <p:cNvSpPr txBox="1"/>
          <p:nvPr/>
        </p:nvSpPr>
        <p:spPr>
          <a:xfrm>
            <a:off x="8465269" y="1998483"/>
            <a:ext cx="2922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Valutati per via teorica: Large scale shell model, IBM, QRPA, …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950DCDA-3E59-4F24-AFA3-915B19008855}"/>
              </a:ext>
            </a:extLst>
          </p:cNvPr>
          <p:cNvSpPr txBox="1"/>
          <p:nvPr/>
        </p:nvSpPr>
        <p:spPr>
          <a:xfrm>
            <a:off x="8465269" y="3733014"/>
            <a:ext cx="2922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Reazioni di doppio scambio di carica (</a:t>
            </a:r>
            <a:r>
              <a:rPr lang="it-IT" sz="3200" b="1" dirty="0">
                <a:solidFill>
                  <a:srgbClr val="FF0000"/>
                </a:solidFill>
              </a:rPr>
              <a:t>DCE</a:t>
            </a:r>
            <a:r>
              <a:rPr lang="it-IT" sz="3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55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BA80D2-C742-6044-8EBD-AAE17313B7F9}"/>
              </a:ext>
            </a:extLst>
          </p:cNvPr>
          <p:cNvSpPr txBox="1"/>
          <p:nvPr/>
        </p:nvSpPr>
        <p:spPr>
          <a:xfrm>
            <a:off x="1566041" y="147146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REAZIONI DI DCE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1B4E7DC-67D6-4F3C-9FAF-941595EAA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57" y="1702090"/>
            <a:ext cx="3822971" cy="36800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0A9E57-1D2E-4D4A-98B5-406C62585002}"/>
              </a:ext>
            </a:extLst>
          </p:cNvPr>
          <p:cNvSpPr txBox="1"/>
          <p:nvPr/>
        </p:nvSpPr>
        <p:spPr>
          <a:xfrm>
            <a:off x="6571779" y="5633636"/>
            <a:ext cx="4251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Reazioni di </a:t>
            </a:r>
            <a:r>
              <a:rPr lang="it-IT" sz="3200" b="1" dirty="0">
                <a:solidFill>
                  <a:srgbClr val="FF0000"/>
                </a:solidFill>
              </a:rPr>
              <a:t>DCE</a:t>
            </a:r>
            <a:r>
              <a:rPr lang="it-IT" sz="3200" dirty="0"/>
              <a:t> indotte da ioni pesanti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44F714B-BC80-49CD-A65A-AF45C5CCD327}"/>
                  </a:ext>
                </a:extLst>
              </p:cNvPr>
              <p:cNvSpPr txBox="1"/>
              <p:nvPr/>
            </p:nvSpPr>
            <p:spPr>
              <a:xfrm>
                <a:off x="5260155" y="1659285"/>
                <a:ext cx="668360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b="1" dirty="0">
                    <a:solidFill>
                      <a:srgbClr val="FF0000"/>
                    </a:solidFill>
                  </a:rPr>
                  <a:t>DCE vs. 0</a:t>
                </a:r>
                <a:r>
                  <a:rPr lang="el-GR" sz="3200" b="1" dirty="0">
                    <a:solidFill>
                      <a:srgbClr val="FF0000"/>
                    </a:solidFill>
                  </a:rPr>
                  <a:t>νββ</a:t>
                </a:r>
                <a:endParaRPr lang="it-IT" sz="3200" dirty="0"/>
              </a:p>
              <a:p>
                <a:pPr marL="514350" indent="-514350">
                  <a:buFont typeface="Wingdings" panose="05000000000000000000" pitchFamily="2" charset="2"/>
                  <a:buChar char="§"/>
                </a:pPr>
                <a:r>
                  <a:rPr lang="it-IT" sz="3200" dirty="0"/>
                  <a:t>Stessi stati iniziali e finali</a:t>
                </a:r>
              </a:p>
              <a:p>
                <a:pPr marL="514350" indent="-514350">
                  <a:buFont typeface="Wingdings" panose="05000000000000000000" pitchFamily="2" charset="2"/>
                  <a:buChar char="§"/>
                </a:pPr>
                <a:r>
                  <a:rPr lang="it-IT" sz="3200" dirty="0"/>
                  <a:t>Operatori con struttura simile (short-range, Fermi, </a:t>
                </a:r>
                <a:r>
                  <a:rPr lang="it-IT" sz="3200" dirty="0" err="1"/>
                  <a:t>Gamow-Teller</a:t>
                </a:r>
                <a:r>
                  <a:rPr lang="it-IT" sz="3200" dirty="0"/>
                  <a:t>, tensoriale)</a:t>
                </a:r>
              </a:p>
              <a:p>
                <a:pPr marL="514350" indent="-514350">
                  <a:buFont typeface="Wingdings" panose="05000000000000000000" pitchFamily="2" charset="2"/>
                  <a:buChar char="§"/>
                </a:pPr>
                <a:r>
                  <a:rPr lang="it-IT" sz="3200" dirty="0"/>
                  <a:t>Impulso lineare grande nel canale intermedio virtuale (</a:t>
                </a:r>
                <a14:m>
                  <m:oMath xmlns:m="http://schemas.openxmlformats.org/officeDocument/2006/math">
                    <m:r>
                      <a:rPr lang="it-IT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it-IT" sz="3200" dirty="0"/>
                  <a:t> 100 </a:t>
                </a:r>
                <a:r>
                  <a:rPr lang="it-IT" sz="3200" dirty="0" err="1"/>
                  <a:t>MeV</a:t>
                </a:r>
                <a:r>
                  <a:rPr lang="it-IT" sz="3200" dirty="0"/>
                  <a:t>/c)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44F714B-BC80-49CD-A65A-AF45C5CCD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155" y="1659285"/>
                <a:ext cx="6683606" cy="3539430"/>
              </a:xfrm>
              <a:prstGeom prst="rect">
                <a:avLst/>
              </a:prstGeom>
              <a:blipFill>
                <a:blip r:embed="rId3"/>
                <a:stretch>
                  <a:fillRect l="-2099" t="-2238" b="-48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416CF2C-F156-447D-A948-636A03DA3DFC}"/>
                  </a:ext>
                </a:extLst>
              </p:cNvPr>
              <p:cNvSpPr txBox="1"/>
              <p:nvPr/>
            </p:nvSpPr>
            <p:spPr>
              <a:xfrm>
                <a:off x="6625580" y="1060915"/>
                <a:ext cx="4000380" cy="46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sup>
                      </m:sSup>
                      <m:r>
                        <m:rPr>
                          <m:nor/>
                        </m:rPr>
                        <a:rPr lang="it-IT" sz="2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2600" dirty="0"/>
                        <m:t>=</m:t>
                      </m:r>
                      <m:r>
                        <m:rPr>
                          <m:nor/>
                        </m:rPr>
                        <a:rPr lang="it-IT" sz="2600" b="0" i="0" dirty="0" smtClean="0"/>
                        <m:t> 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it-IT" sz="2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600" b="0" i="1" dirty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p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𝜐𝛽𝛽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6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416CF2C-F156-447D-A948-636A03DA3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80" y="1060915"/>
                <a:ext cx="4000380" cy="46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DC3BCB3-A7B1-4CA9-A285-89E2ADB0BFCC}"/>
                  </a:ext>
                </a:extLst>
              </p:cNvPr>
              <p:cNvSpPr txBox="1"/>
              <p:nvPr/>
            </p:nvSpPr>
            <p:spPr>
              <a:xfrm>
                <a:off x="0" y="1016166"/>
                <a:ext cx="5798689" cy="471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>
                            <m:sSub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Pre>
                            <m:sPre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it-IT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Pre>
                                <m:sPre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∓2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±2</m:t>
                                      </m:r>
                                    </m:sub>
                                  </m:sSub>
                                </m:e>
                              </m:sPr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±2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∓2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sPre>
                        </m:e>
                      </m:sPre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DC3BCB3-A7B1-4CA9-A285-89E2ADB0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6166"/>
                <a:ext cx="5798689" cy="471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FFC5DF-5501-4491-86CD-1909E1A409D6}"/>
              </a:ext>
            </a:extLst>
          </p:cNvPr>
          <p:cNvSpPr txBox="1"/>
          <p:nvPr/>
        </p:nvSpPr>
        <p:spPr>
          <a:xfrm>
            <a:off x="1429730" y="5860688"/>
            <a:ext cx="375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PROGETTO NUMEN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0303B9C-3EC9-44F3-9932-177AD7CED527}"/>
              </a:ext>
            </a:extLst>
          </p:cNvPr>
          <p:cNvSpPr/>
          <p:nvPr/>
        </p:nvSpPr>
        <p:spPr>
          <a:xfrm>
            <a:off x="5316721" y="5986020"/>
            <a:ext cx="1186314" cy="33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23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BA80D2-C742-6044-8EBD-AAE17313B7F9}"/>
              </a:ext>
            </a:extLst>
          </p:cNvPr>
          <p:cNvSpPr txBox="1"/>
          <p:nvPr/>
        </p:nvSpPr>
        <p:spPr>
          <a:xfrm>
            <a:off x="1566041" y="147146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NECESSITÀ DI FASCI AD ALTA INTENSITÀ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CC4F65A-B2CF-4B6E-8F4C-D9CD352B7C7E}"/>
                  </a:ext>
                </a:extLst>
              </p:cNvPr>
              <p:cNvSpPr txBox="1"/>
              <p:nvPr/>
            </p:nvSpPr>
            <p:spPr>
              <a:xfrm>
                <a:off x="2956874" y="970959"/>
                <a:ext cx="62782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600" dirty="0"/>
                  <a:t>Sezione d’urto tipica dei DCE </a:t>
                </a:r>
                <a14:m>
                  <m:oMath xmlns:m="http://schemas.openxmlformats.org/officeDocument/2006/math">
                    <m:r>
                      <a:rPr lang="it-IT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it-IT" sz="2600" dirty="0"/>
                  <a:t> 10 </a:t>
                </a:r>
                <a:r>
                  <a:rPr lang="it-IT" sz="2600" dirty="0" err="1"/>
                  <a:t>nb</a:t>
                </a:r>
                <a:endParaRPr lang="it-IT" sz="26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CC4F65A-B2CF-4B6E-8F4C-D9CD352B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74" y="970959"/>
                <a:ext cx="6278252" cy="492443"/>
              </a:xfrm>
              <a:prstGeom prst="rect">
                <a:avLst/>
              </a:prstGeom>
              <a:blipFill>
                <a:blip r:embed="rId2"/>
                <a:stretch>
                  <a:fillRect t="-9877" b="-320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3977FB7-604A-4551-9314-8DA7A73C8CD6}"/>
                  </a:ext>
                </a:extLst>
              </p:cNvPr>
              <p:cNvSpPr txBox="1"/>
              <p:nvPr/>
            </p:nvSpPr>
            <p:spPr>
              <a:xfrm>
                <a:off x="2564550" y="1650313"/>
                <a:ext cx="706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600" dirty="0"/>
                  <a:t>Aumentare da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it-IT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sSup>
                      <m:sSupPr>
                        <m:ctrlPr>
                          <a:rPr lang="it-IT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it-IT" sz="2600" dirty="0"/>
                  <a:t> 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it-IT" sz="2600" dirty="0"/>
                  <a:t> pps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3977FB7-604A-4551-9314-8DA7A73C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50" y="1650313"/>
                <a:ext cx="7062900" cy="492443"/>
              </a:xfrm>
              <a:prstGeom prst="rect">
                <a:avLst/>
              </a:prstGeom>
              <a:blipFill>
                <a:blip r:embed="rId3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F691EF-FD1D-4D62-A44D-10BD653EE72D}"/>
              </a:ext>
            </a:extLst>
          </p:cNvPr>
          <p:cNvSpPr txBox="1"/>
          <p:nvPr/>
        </p:nvSpPr>
        <p:spPr>
          <a:xfrm>
            <a:off x="4802441" y="2517361"/>
            <a:ext cx="258711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UPGRADE</a:t>
            </a:r>
          </a:p>
        </p:txBody>
      </p:sp>
      <p:pic>
        <p:nvPicPr>
          <p:cNvPr id="13" name="Immagine 12" descr="Immagine che contiene camion, edificio, giallo, largo&#10;&#10;Descrizione generata automaticamente">
            <a:extLst>
              <a:ext uri="{FF2B5EF4-FFF2-40B4-BE49-F238E27FC236}">
                <a16:creationId xmlns:a16="http://schemas.microsoft.com/office/drawing/2014/main" id="{1CC9DD71-6841-4075-AD9B-14CA7B2D0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293" y="4022887"/>
            <a:ext cx="5301334" cy="2520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E74101C-BCDD-4858-AC35-00C695DB6694}"/>
              </a:ext>
            </a:extLst>
          </p:cNvPr>
          <p:cNvSpPr txBox="1"/>
          <p:nvPr/>
        </p:nvSpPr>
        <p:spPr>
          <a:xfrm>
            <a:off x="847507" y="3131695"/>
            <a:ext cx="3227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Ciclotrone Superconduttore K800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FC8632-50A5-47BD-91A0-8749A2943D7E}"/>
              </a:ext>
            </a:extLst>
          </p:cNvPr>
          <p:cNvSpPr txBox="1"/>
          <p:nvPr/>
        </p:nvSpPr>
        <p:spPr>
          <a:xfrm>
            <a:off x="7535652" y="3094417"/>
            <a:ext cx="295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Spettrometro Magnetico MAGNEX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47CBD72-30E3-4687-A116-CB008F4F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73" y="4022887"/>
            <a:ext cx="393340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7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109439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MAGNEX @ LNS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2DC2054-BEA9-EA41-B112-473AA92E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152" y="1243503"/>
            <a:ext cx="5307724" cy="551941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D2E6437-7ED5-FA4D-8D01-F9ED5044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2" y="2005652"/>
            <a:ext cx="6197194" cy="351272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B93A05-4B88-0547-9CE9-E134A2686649}"/>
              </a:ext>
            </a:extLst>
          </p:cNvPr>
          <p:cNvSpPr txBox="1"/>
          <p:nvPr/>
        </p:nvSpPr>
        <p:spPr>
          <a:xfrm>
            <a:off x="8113986" y="874170"/>
            <a:ext cx="284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FPD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D630338-301A-9F42-8442-F79A73DDD13E}"/>
              </a:ext>
            </a:extLst>
          </p:cNvPr>
          <p:cNvSpPr txBox="1"/>
          <p:nvPr/>
        </p:nvSpPr>
        <p:spPr>
          <a:xfrm>
            <a:off x="222312" y="795730"/>
            <a:ext cx="153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Camera di </a:t>
            </a:r>
            <a:r>
              <a:rPr lang="it-IT" sz="2400" dirty="0" err="1"/>
              <a:t>scattering</a:t>
            </a:r>
            <a:endParaRPr lang="it-IT" sz="24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174BC8-6CFF-AB48-89E8-35B962E26856}"/>
              </a:ext>
            </a:extLst>
          </p:cNvPr>
          <p:cNvSpPr txBox="1"/>
          <p:nvPr/>
        </p:nvSpPr>
        <p:spPr>
          <a:xfrm>
            <a:off x="1746963" y="1319008"/>
            <a:ext cx="182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Quadrupolo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166517-74CC-294B-9FF1-B7A56E8BBC7C}"/>
              </a:ext>
            </a:extLst>
          </p:cNvPr>
          <p:cNvSpPr txBox="1"/>
          <p:nvPr/>
        </p:nvSpPr>
        <p:spPr>
          <a:xfrm>
            <a:off x="3635237" y="1297338"/>
            <a:ext cx="107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Dipolo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63C3AD-7B71-B14C-A676-FD1957048290}"/>
              </a:ext>
            </a:extLst>
          </p:cNvPr>
          <p:cNvSpPr txBox="1"/>
          <p:nvPr/>
        </p:nvSpPr>
        <p:spPr>
          <a:xfrm>
            <a:off x="4340526" y="932747"/>
            <a:ext cx="304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Focal</a:t>
            </a:r>
            <a:r>
              <a:rPr lang="it-IT" sz="2400" dirty="0"/>
              <a:t> </a:t>
            </a:r>
            <a:r>
              <a:rPr lang="it-IT" sz="2400" dirty="0" err="1"/>
              <a:t>Plane</a:t>
            </a:r>
            <a:r>
              <a:rPr lang="it-IT" sz="2400" dirty="0"/>
              <a:t> Detector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74B5C8F-CA52-1641-BA8C-0963168B730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91518" y="1626727"/>
            <a:ext cx="719221" cy="1502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6B9F569-2242-2847-BEBA-E958E39F9059}"/>
              </a:ext>
            </a:extLst>
          </p:cNvPr>
          <p:cNvCxnSpPr>
            <a:cxnSpLocks/>
          </p:cNvCxnSpPr>
          <p:nvPr/>
        </p:nvCxnSpPr>
        <p:spPr>
          <a:xfrm flipH="1">
            <a:off x="2292130" y="1759003"/>
            <a:ext cx="300323" cy="960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C0F225B-97D2-8347-B6BE-2197BD446D65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771681" y="1759003"/>
            <a:ext cx="403082" cy="960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2B99231-E223-0442-8A83-93BCCF75296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630558" y="1394412"/>
            <a:ext cx="230997" cy="1829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5FA8634-B496-4E7D-9F4B-1BB84482F212}"/>
              </a:ext>
            </a:extLst>
          </p:cNvPr>
          <p:cNvSpPr txBox="1"/>
          <p:nvPr/>
        </p:nvSpPr>
        <p:spPr>
          <a:xfrm>
            <a:off x="10164065" y="3095141"/>
            <a:ext cx="192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Massimo rate accettabile = </a:t>
            </a:r>
            <a:r>
              <a:rPr lang="it-IT" sz="2400" dirty="0">
                <a:solidFill>
                  <a:srgbClr val="FF0000"/>
                </a:solidFill>
              </a:rPr>
              <a:t>decine di kHz</a:t>
            </a:r>
          </a:p>
        </p:txBody>
      </p:sp>
    </p:spTree>
    <p:extLst>
      <p:ext uri="{BB962C8B-B14F-4D97-AF65-F5344CB8AC3E}">
        <p14:creationId xmlns:p14="http://schemas.microsoft.com/office/powerpoint/2010/main" val="31972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D5C932-AC7F-B040-AC57-FB0DA1C2D6E7}"/>
              </a:ext>
            </a:extLst>
          </p:cNvPr>
          <p:cNvSpPr txBox="1"/>
          <p:nvPr/>
        </p:nvSpPr>
        <p:spPr>
          <a:xfrm>
            <a:off x="1566041" y="109439"/>
            <a:ext cx="90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FUTURO FPD</a:t>
            </a:r>
          </a:p>
        </p:txBody>
      </p:sp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8956329-DFA7-4665-B42E-478F8CC8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4" y="1904027"/>
            <a:ext cx="4156642" cy="386616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15AF14-F439-43D7-84ED-2C561BC23CF8}"/>
              </a:ext>
            </a:extLst>
          </p:cNvPr>
          <p:cNvSpPr txBox="1"/>
          <p:nvPr/>
        </p:nvSpPr>
        <p:spPr>
          <a:xfrm>
            <a:off x="1000964" y="952107"/>
            <a:ext cx="3403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Nuovo tracciatore a gas basato su M-THGEM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2A2961D-1343-40EB-97D9-5D2BD2C5B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29" y="1500071"/>
            <a:ext cx="5772150" cy="2152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4BCEB8B-4A86-43EE-BB06-0760320FD73B}"/>
                  </a:ext>
                </a:extLst>
              </p:cNvPr>
              <p:cNvSpPr txBox="1"/>
              <p:nvPr/>
            </p:nvSpPr>
            <p:spPr>
              <a:xfrm>
                <a:off x="6677469" y="972647"/>
                <a:ext cx="36637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/>
                  <a:t>Muro di telescopi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it-IT" sz="2400" dirty="0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4BCEB8B-4A86-43EE-BB06-0760320F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469" y="972647"/>
                <a:ext cx="3663731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343DE883-0DED-440E-A7FA-3C36D852E510}"/>
                  </a:ext>
                </a:extLst>
              </p:cNvPr>
              <p:cNvSpPr txBox="1"/>
              <p:nvPr/>
            </p:nvSpPr>
            <p:spPr>
              <a:xfrm>
                <a:off x="7181412" y="3729742"/>
                <a:ext cx="3355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1230 telescopi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41 colonne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3 moduli da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it-IT" dirty="0"/>
                  <a:t> dispositivi</a:t>
                </a: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343DE883-0DED-440E-A7FA-3C36D852E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412" y="3729742"/>
                <a:ext cx="3355940" cy="923330"/>
              </a:xfrm>
              <a:prstGeom prst="rect">
                <a:avLst/>
              </a:prstGeom>
              <a:blipFill>
                <a:blip r:embed="rId5"/>
                <a:stretch>
                  <a:fillRect l="-1089" t="-3974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90E4FC0-4D91-4E48-865F-A418E742BB58}"/>
              </a:ext>
            </a:extLst>
          </p:cNvPr>
          <p:cNvSpPr txBox="1"/>
          <p:nvPr/>
        </p:nvSpPr>
        <p:spPr>
          <a:xfrm>
            <a:off x="4677017" y="5100523"/>
            <a:ext cx="4156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</a:rPr>
              <a:t>ESIGENZA DI ALTA RESISTENZA ALLE RADIAZIONI, ALTO RATE E CAPACITÀ DI IDENTIFICAZIONE DI IONI PESANTI</a:t>
            </a:r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6E48D1A6-34D5-486E-9238-92FFEA6CE535}"/>
              </a:ext>
            </a:extLst>
          </p:cNvPr>
          <p:cNvSpPr/>
          <p:nvPr/>
        </p:nvSpPr>
        <p:spPr>
          <a:xfrm>
            <a:off x="8767671" y="5747150"/>
            <a:ext cx="898440" cy="27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4EB7B0-061E-4D2A-98EB-5391F0B0AD5B}"/>
              </a:ext>
            </a:extLst>
          </p:cNvPr>
          <p:cNvSpPr txBox="1"/>
          <p:nvPr/>
        </p:nvSpPr>
        <p:spPr>
          <a:xfrm>
            <a:off x="9359336" y="5652956"/>
            <a:ext cx="3099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Tecnologia </a:t>
            </a:r>
            <a:r>
              <a:rPr lang="it-IT" sz="2400" b="1" dirty="0" err="1"/>
              <a:t>SiC-CsI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02397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D5C932-AC7F-B040-AC57-FB0DA1C2D6E7}"/>
                  </a:ext>
                </a:extLst>
              </p:cNvPr>
              <p:cNvSpPr txBox="1"/>
              <p:nvPr/>
            </p:nvSpPr>
            <p:spPr>
              <a:xfrm>
                <a:off x="1566041" y="90585"/>
                <a:ext cx="90599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600" b="1" dirty="0"/>
                  <a:t>I TELESCOPI </a:t>
                </a:r>
                <a14:m>
                  <m:oMath xmlns:m="http://schemas.openxmlformats.org/officeDocument/2006/math">
                    <m:r>
                      <a:rPr lang="it-IT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it-IT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it-IT" sz="3600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D5C932-AC7F-B040-AC57-FB0DA1C2D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041" y="90585"/>
                <a:ext cx="9059919" cy="646331"/>
              </a:xfrm>
              <a:prstGeom prst="rect">
                <a:avLst/>
              </a:prstGeom>
              <a:blipFill>
                <a:blip r:embed="rId2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tangolo 26">
            <a:extLst>
              <a:ext uri="{FF2B5EF4-FFF2-40B4-BE49-F238E27FC236}">
                <a16:creationId xmlns:a16="http://schemas.microsoft.com/office/drawing/2014/main" id="{5BAB9F2F-E558-447F-A096-C17119FA8CB8}"/>
              </a:ext>
            </a:extLst>
          </p:cNvPr>
          <p:cNvSpPr/>
          <p:nvPr/>
        </p:nvSpPr>
        <p:spPr>
          <a:xfrm>
            <a:off x="4969706" y="1734532"/>
            <a:ext cx="360000" cy="198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16FA733-5F21-41F6-A420-5AD74A82E7CD}"/>
              </a:ext>
            </a:extLst>
          </p:cNvPr>
          <p:cNvSpPr/>
          <p:nvPr/>
        </p:nvSpPr>
        <p:spPr>
          <a:xfrm>
            <a:off x="6052296" y="1734532"/>
            <a:ext cx="2340000" cy="198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2E17EB3E-48B6-4E70-A77F-3CA5386675F1}"/>
              </a:ext>
            </a:extLst>
          </p:cNvPr>
          <p:cNvSpPr/>
          <p:nvPr/>
        </p:nvSpPr>
        <p:spPr>
          <a:xfrm>
            <a:off x="3586099" y="2634497"/>
            <a:ext cx="3636197" cy="108000"/>
          </a:xfrm>
          <a:prstGeom prst="rightArrow">
            <a:avLst/>
          </a:prstGeom>
          <a:ln cap="flat"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67F9232-E039-4277-A962-7175D72B755B}"/>
              </a:ext>
            </a:extLst>
          </p:cNvPr>
          <p:cNvSpPr txBox="1"/>
          <p:nvPr/>
        </p:nvSpPr>
        <p:spPr>
          <a:xfrm>
            <a:off x="3491829" y="2288005"/>
            <a:ext cx="92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Ione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2EA552DF-B419-4D71-82E9-D57CAA4E28A5}"/>
              </a:ext>
            </a:extLst>
          </p:cNvPr>
          <p:cNvCxnSpPr>
            <a:cxnSpLocks/>
          </p:cNvCxnSpPr>
          <p:nvPr/>
        </p:nvCxnSpPr>
        <p:spPr>
          <a:xfrm flipV="1">
            <a:off x="4415656" y="3784060"/>
            <a:ext cx="662182" cy="10894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949EFC70-D42D-4DC9-B1E8-693E21098259}"/>
              </a:ext>
            </a:extLst>
          </p:cNvPr>
          <p:cNvCxnSpPr>
            <a:cxnSpLocks/>
          </p:cNvCxnSpPr>
          <p:nvPr/>
        </p:nvCxnSpPr>
        <p:spPr>
          <a:xfrm flipH="1" flipV="1">
            <a:off x="7553387" y="3784060"/>
            <a:ext cx="520570" cy="10894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5CC881BE-B5A0-4AEB-B690-8885EB15DF4A}"/>
                  </a:ext>
                </a:extLst>
              </p:cNvPr>
              <p:cNvSpPr txBox="1"/>
              <p:nvPr/>
            </p:nvSpPr>
            <p:spPr>
              <a:xfrm>
                <a:off x="2972719" y="5011948"/>
                <a:ext cx="28858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1° Stadio: Rivelatore sottile per misurare </a:t>
                </a:r>
                <a:r>
                  <a:rPr lang="it-IT" sz="2400" b="1" dirty="0">
                    <a:solidFill>
                      <a:srgbClr val="FF0000"/>
                    </a:solidFill>
                  </a:rPr>
                  <a:t>perdita di energia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it-IT" sz="2400" b="1" dirty="0"/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5CC881BE-B5A0-4AEB-B690-8885EB15D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719" y="5011948"/>
                <a:ext cx="2885873" cy="1200329"/>
              </a:xfrm>
              <a:prstGeom prst="rect">
                <a:avLst/>
              </a:prstGeom>
              <a:blipFill>
                <a:blip r:embed="rId3"/>
                <a:stretch>
                  <a:fillRect l="-3383" t="-4061" b="-10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E5036392-5F52-4594-9CEB-5707284436F5}"/>
                  </a:ext>
                </a:extLst>
              </p:cNvPr>
              <p:cNvSpPr txBox="1"/>
              <p:nvPr/>
            </p:nvSpPr>
            <p:spPr>
              <a:xfrm>
                <a:off x="6854758" y="5055140"/>
                <a:ext cx="34760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2° Stadio: Rivelatore spesso per misurare </a:t>
                </a:r>
                <a:r>
                  <a:rPr lang="it-IT" sz="2400" b="1" dirty="0">
                    <a:solidFill>
                      <a:srgbClr val="FF0000"/>
                    </a:solidFill>
                  </a:rPr>
                  <a:t>energia residua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𝒓𝒆𝒔𝒊𝒅</m:t>
                        </m:r>
                      </m:sub>
                    </m:sSub>
                  </m:oMath>
                </a14:m>
                <a:endParaRPr lang="it-IT" sz="2400" b="1" dirty="0"/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E5036392-5F52-4594-9CEB-570728443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58" y="5055140"/>
                <a:ext cx="3476016" cy="1200329"/>
              </a:xfrm>
              <a:prstGeom prst="rect">
                <a:avLst/>
              </a:prstGeom>
              <a:blipFill>
                <a:blip r:embed="rId4"/>
                <a:stretch>
                  <a:fillRect l="-2627" t="-4061" b="-10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07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9448</TotalTime>
  <Words>1408</Words>
  <Application>Microsoft Office PowerPoint</Application>
  <PresentationFormat>Widescreen</PresentationFormat>
  <Paragraphs>295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PEPPE BRISCHETTO</dc:creator>
  <cp:lastModifiedBy>Peppe Brischetto</cp:lastModifiedBy>
  <cp:revision>268</cp:revision>
  <cp:lastPrinted>2019-03-15T15:43:18Z</cp:lastPrinted>
  <dcterms:created xsi:type="dcterms:W3CDTF">2019-03-11T13:12:22Z</dcterms:created>
  <dcterms:modified xsi:type="dcterms:W3CDTF">2019-10-19T22:01:49Z</dcterms:modified>
</cp:coreProperties>
</file>